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88" r:id="rId4"/>
    <p:sldId id="279" r:id="rId5"/>
    <p:sldId id="290" r:id="rId6"/>
    <p:sldId id="287" r:id="rId7"/>
    <p:sldId id="283" r:id="rId8"/>
    <p:sldId id="277" r:id="rId9"/>
    <p:sldId id="274" r:id="rId10"/>
    <p:sldId id="282" r:id="rId11"/>
    <p:sldId id="284" r:id="rId12"/>
    <p:sldId id="278" r:id="rId13"/>
    <p:sldId id="286" r:id="rId14"/>
    <p:sldId id="258" r:id="rId15"/>
    <p:sldId id="285" r:id="rId16"/>
    <p:sldId id="280" r:id="rId17"/>
    <p:sldId id="281" r:id="rId18"/>
    <p:sldId id="269" r:id="rId19"/>
    <p:sldId id="261"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6246"/>
    <a:srgbClr val="836735"/>
    <a:srgbClr val="5744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1" autoAdjust="0"/>
    <p:restoredTop sz="98933" autoAdjust="0"/>
  </p:normalViewPr>
  <p:slideViewPr>
    <p:cSldViewPr>
      <p:cViewPr>
        <p:scale>
          <a:sx n="120" d="100"/>
          <a:sy n="120" d="100"/>
        </p:scale>
        <p:origin x="-288" y="-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120" d="100"/>
          <a:sy n="120" d="100"/>
        </p:scale>
        <p:origin x="-268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nas01.lib.fsu.edu\Groups\Heritage\Documents\Statistics\Extent%20Statistics.xlsx" TargetMode="External"/><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file:///\\nas01.lib.fsu.edu\Groups\Heritage\Documents\Statistics\Extent%20Statistics.xlsx" TargetMode="External"/><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 Id="rId2" Type="http://schemas.microsoft.com/office/2011/relationships/chartStyle" Target="style3.xml"/><Relationship Id="rId3" Type="http://schemas.microsoft.com/office/2011/relationships/chartColorStyle" Target="colors3.xml"/></Relationships>
</file>

<file path=ppt/charts/_rels/chart4.xml.rels><?xml version="1.0" encoding="UTF-8" standalone="yes"?>
<Relationships xmlns="http://schemas.openxmlformats.org/package/2006/relationships"><Relationship Id="rId1" Type="http://schemas.openxmlformats.org/officeDocument/2006/relationships/oleObject" Target="Book3" TargetMode="External"/><Relationship Id="rId2" Type="http://schemas.microsoft.com/office/2011/relationships/chartStyle" Target="style4.xml"/><Relationship Id="rId3" Type="http://schemas.microsoft.com/office/2011/relationships/chartColorStyle" Target="colors4.xm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 Id="rId2" Type="http://schemas.microsoft.com/office/2011/relationships/chartStyle" Target="style5.xml"/><Relationship Id="rId3" Type="http://schemas.microsoft.com/office/2011/relationships/chartColorStyle" Target="colors5.xml"/></Relationships>
</file>

<file path=ppt/charts/_rels/chart6.xml.rels><?xml version="1.0" encoding="UTF-8" standalone="yes"?>
<Relationships xmlns="http://schemas.openxmlformats.org/package/2006/relationships"><Relationship Id="rId1" Type="http://schemas.openxmlformats.org/officeDocument/2006/relationships/oleObject" Target="Book3" TargetMode="External"/><Relationship Id="rId2" Type="http://schemas.microsoft.com/office/2011/relationships/chartStyle" Target="style6.xml"/><Relationship Id="rId3" Type="http://schemas.microsoft.com/office/2011/relationships/chartColorStyle" Target="colors6.xml"/></Relationships>
</file>

<file path=ppt/charts/_rels/chart7.xml.rels><?xml version="1.0" encoding="UTF-8" standalone="yes"?>
<Relationships xmlns="http://schemas.openxmlformats.org/package/2006/relationships"><Relationship Id="rId1" Type="http://schemas.openxmlformats.org/officeDocument/2006/relationships/oleObject" Target="Book5" TargetMode="External"/><Relationship Id="rId2" Type="http://schemas.microsoft.com/office/2011/relationships/chartStyle" Target="style7.xml"/><Relationship Id="rId3" Type="http://schemas.microsoft.com/office/2011/relationships/chartColorStyle" Target="colors7.xml"/></Relationships>
</file>

<file path=ppt/charts/_rels/chart8.xml.rels><?xml version="1.0" encoding="UTF-8" standalone="yes"?>
<Relationships xmlns="http://schemas.openxmlformats.org/package/2006/relationships"><Relationship Id="rId1" Type="http://schemas.openxmlformats.org/officeDocument/2006/relationships/oleObject" Target="Book3" TargetMode="External"/><Relationship Id="rId2" Type="http://schemas.microsoft.com/office/2011/relationships/chartStyle" Target="style8.xml"/><Relationship Id="rId3" Type="http://schemas.microsoft.com/office/2011/relationships/chartColorStyle" Target="colors8.xml"/></Relationships>
</file>

<file path=ppt/charts/_rels/chart9.xml.rels><?xml version="1.0" encoding="UTF-8" standalone="yes"?>
<Relationships xmlns="http://schemas.openxmlformats.org/package/2006/relationships"><Relationship Id="rId1" Type="http://schemas.openxmlformats.org/officeDocument/2006/relationships/oleObject" Target="file:///\\nas01.lib.fsu.edu\Groups\Heritage\Documents\Statistics\Museum%20Statistics.xlsx" TargetMode="External"/><Relationship Id="rId2" Type="http://schemas.microsoft.com/office/2011/relationships/chartStyle" Target="style9.xml"/><Relationship Id="rId3" Type="http://schemas.microsoft.com/office/2011/relationships/chartColorStyle" Target="colors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ysClr val="windowText" lastClr="000000"/>
                </a:solidFill>
                <a:latin typeface="Century Gothic" panose="020B0502020202020204" pitchFamily="34" charset="0"/>
              </a:rPr>
              <a:t>HPUA Total</a:t>
            </a:r>
            <a:r>
              <a:rPr lang="en-US" baseline="0" dirty="0">
                <a:solidFill>
                  <a:sysClr val="windowText" lastClr="000000"/>
                </a:solidFill>
                <a:latin typeface="Century Gothic" panose="020B0502020202020204" pitchFamily="34" charset="0"/>
              </a:rPr>
              <a:t> Figures</a:t>
            </a:r>
            <a:endParaRPr lang="en-US" dirty="0">
              <a:solidFill>
                <a:sysClr val="windowText" lastClr="000000"/>
              </a:solidFill>
              <a:latin typeface="Century Gothic" panose="020B0502020202020204" pitchFamily="34" charset="0"/>
            </a:endParaRP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Sheet1!$A$4:$A$8</c:f>
              <c:strCache>
                <c:ptCount val="5"/>
                <c:pt idx="0">
                  <c:v>Processed Collections</c:v>
                </c:pt>
                <c:pt idx="1">
                  <c:v>Processed Publications</c:v>
                </c:pt>
                <c:pt idx="2">
                  <c:v>Unprocessed Collections</c:v>
                </c:pt>
                <c:pt idx="3">
                  <c:v>Unprocessed Publications</c:v>
                </c:pt>
                <c:pt idx="4">
                  <c:v>Unaccessioned/unknown</c:v>
                </c:pt>
              </c:strCache>
            </c:strRef>
          </c:cat>
          <c:val>
            <c:numRef>
              <c:f>Sheet1!$B$4:$B$8</c:f>
              <c:numCache>
                <c:formatCode>0.00</c:formatCode>
                <c:ptCount val="5"/>
                <c:pt idx="0">
                  <c:v>864.75</c:v>
                </c:pt>
                <c:pt idx="1">
                  <c:v>2278.0</c:v>
                </c:pt>
                <c:pt idx="2">
                  <c:v>805.0</c:v>
                </c:pt>
                <c:pt idx="3">
                  <c:v>276.0</c:v>
                </c:pt>
                <c:pt idx="4">
                  <c:v>171.0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ysClr val="windowText" lastClr="000000"/>
                </a:solidFill>
                <a:latin typeface="Century Gothic" panose="020B0502020202020204" pitchFamily="34" charset="0"/>
              </a:rPr>
              <a:t>2014</a:t>
            </a:r>
            <a:r>
              <a:rPr lang="en-US" baseline="0" dirty="0">
                <a:solidFill>
                  <a:sysClr val="windowText" lastClr="000000"/>
                </a:solidFill>
                <a:latin typeface="Century Gothic" panose="020B0502020202020204" pitchFamily="34" charset="0"/>
              </a:rPr>
              <a:t> Progress</a:t>
            </a:r>
          </a:p>
          <a:p>
            <a:pPr>
              <a:defRPr sz="1400" b="0" i="0" u="none" strike="noStrike" kern="1200" spc="0" baseline="0">
                <a:solidFill>
                  <a:schemeClr val="tx1">
                    <a:lumMod val="65000"/>
                    <a:lumOff val="35000"/>
                  </a:schemeClr>
                </a:solidFill>
                <a:latin typeface="+mn-lt"/>
                <a:ea typeface="+mn-ea"/>
                <a:cs typeface="+mn-cs"/>
              </a:defRPr>
            </a:pPr>
            <a:endParaRPr lang="en-US" dirty="0"/>
          </a:p>
        </c:rich>
      </c:tx>
      <c:layout>
        <c:manualLayout>
          <c:xMode val="edge"/>
          <c:yMode val="edge"/>
          <c:x val="0.388706323818898"/>
          <c:y val="0.0710665849448363"/>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Sheet1!$A$12:$A$14</c:f>
              <c:strCache>
                <c:ptCount val="3"/>
                <c:pt idx="0">
                  <c:v>2014 Record Transfers</c:v>
                </c:pt>
                <c:pt idx="1">
                  <c:v>2014 Donations</c:v>
                </c:pt>
                <c:pt idx="2">
                  <c:v>2014 Backlog</c:v>
                </c:pt>
              </c:strCache>
            </c:strRef>
          </c:cat>
          <c:val>
            <c:numRef>
              <c:f>Sheet1!$B$12:$B$14</c:f>
              <c:numCache>
                <c:formatCode>0.00</c:formatCode>
                <c:ptCount val="3"/>
                <c:pt idx="0">
                  <c:v>88.25</c:v>
                </c:pt>
                <c:pt idx="1">
                  <c:v>60.0</c:v>
                </c:pt>
                <c:pt idx="2">
                  <c:v>69.5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ysClr val="windowText" lastClr="000000"/>
                </a:solidFill>
                <a:latin typeface="Century Gothic" panose="020B0502020202020204" pitchFamily="34" charset="0"/>
              </a:rPr>
              <a:t>Patron </a:t>
            </a:r>
            <a:r>
              <a:rPr lang="en-US" dirty="0" smtClean="0">
                <a:solidFill>
                  <a:sysClr val="windowText" lastClr="000000"/>
                </a:solidFill>
                <a:latin typeface="Century Gothic" panose="020B0502020202020204" pitchFamily="34" charset="0"/>
              </a:rPr>
              <a:t>Requests = 115</a:t>
            </a:r>
            <a:endParaRPr lang="en-US" dirty="0">
              <a:solidFill>
                <a:sysClr val="windowText" lastClr="000000"/>
              </a:solidFill>
              <a:latin typeface="Century Gothic" panose="020B0502020202020204" pitchFamily="34" charset="0"/>
            </a:endParaRP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Sheet1!$A$1:$A$3</c:f>
              <c:strCache>
                <c:ptCount val="3"/>
                <c:pt idx="0">
                  <c:v>Public</c:v>
                </c:pt>
                <c:pt idx="1">
                  <c:v>Faculty/Staff</c:v>
                </c:pt>
                <c:pt idx="2">
                  <c:v>Students</c:v>
                </c:pt>
              </c:strCache>
            </c:strRef>
          </c:cat>
          <c:val>
            <c:numRef>
              <c:f>Sheet1!$B$1:$B$3</c:f>
              <c:numCache>
                <c:formatCode>General</c:formatCode>
                <c:ptCount val="3"/>
                <c:pt idx="0">
                  <c:v>59.0</c:v>
                </c:pt>
                <c:pt idx="1">
                  <c:v>44.0</c:v>
                </c:pt>
                <c:pt idx="2">
                  <c:v>12.0</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ysClr val="windowText" lastClr="000000"/>
                </a:solidFill>
                <a:latin typeface="Century Gothic" panose="020B0502020202020204" pitchFamily="34" charset="0"/>
              </a:rPr>
              <a:t>Request </a:t>
            </a:r>
            <a:r>
              <a:rPr lang="en-US" baseline="0" dirty="0">
                <a:solidFill>
                  <a:sysClr val="windowText" lastClr="000000"/>
                </a:solidFill>
                <a:latin typeface="Century Gothic" panose="020B0502020202020204" pitchFamily="34" charset="0"/>
              </a:rPr>
              <a:t>Type</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Sheet1!$A$1:$B$1</c:f>
              <c:strCache>
                <c:ptCount val="2"/>
                <c:pt idx="0">
                  <c:v>Materials</c:v>
                </c:pt>
                <c:pt idx="1">
                  <c:v>Information</c:v>
                </c:pt>
              </c:strCache>
            </c:strRef>
          </c:cat>
          <c:val>
            <c:numRef>
              <c:f>Sheet1!$A$2:$B$2</c:f>
              <c:numCache>
                <c:formatCode>General</c:formatCode>
                <c:ptCount val="2"/>
                <c:pt idx="0">
                  <c:v>72.0</c:v>
                </c:pt>
                <c:pt idx="1">
                  <c:v>43.0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ysClr val="windowText" lastClr="000000"/>
                </a:solidFill>
                <a:latin typeface="Adobe Caslon Pro" panose="0205050205050A020403" pitchFamily="18" charset="0"/>
              </a:rPr>
              <a:t>Patron </a:t>
            </a:r>
            <a:r>
              <a:rPr lang="en-US" dirty="0" smtClean="0">
                <a:solidFill>
                  <a:sysClr val="windowText" lastClr="000000"/>
                </a:solidFill>
                <a:latin typeface="Adobe Caslon Pro" panose="0205050205050A020403" pitchFamily="18" charset="0"/>
              </a:rPr>
              <a:t>Requests = 115</a:t>
            </a:r>
            <a:endParaRPr lang="en-US" dirty="0">
              <a:solidFill>
                <a:sysClr val="windowText" lastClr="000000"/>
              </a:solidFill>
              <a:latin typeface="Adobe Caslon Pro" panose="0205050205050A020403" pitchFamily="18" charset="0"/>
            </a:endParaRPr>
          </a:p>
        </c:rich>
      </c:tx>
      <c:layout/>
      <c:overlay val="0"/>
      <c:spPr>
        <a:noFill/>
        <a:ln>
          <a:noFill/>
        </a:ln>
        <a:effectLst/>
      </c:sp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ysClr val="windowText" lastClr="000000"/>
                </a:solidFill>
                <a:latin typeface="Adobe Caslon Pro" panose="0205050205050A020403" pitchFamily="18" charset="0"/>
              </a:rPr>
              <a:t>Request </a:t>
            </a:r>
            <a:r>
              <a:rPr lang="en-US" baseline="0">
                <a:solidFill>
                  <a:sysClr val="windowText" lastClr="000000"/>
                </a:solidFill>
                <a:latin typeface="Adobe Caslon Pro" panose="0205050205050A020403" pitchFamily="18" charset="0"/>
              </a:rPr>
              <a:t>Type</a:t>
            </a:r>
          </a:p>
        </c:rich>
      </c:tx>
      <c:layout/>
      <c:overlay val="0"/>
      <c:spPr>
        <a:noFill/>
        <a:ln>
          <a:noFill/>
        </a:ln>
        <a:effectLst/>
      </c:sp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dobe Caslon Pro" panose="0205050205050A020403" pitchFamily="18" charset="0"/>
                <a:ea typeface="+mn-ea"/>
                <a:cs typeface="+mn-cs"/>
              </a:defRPr>
            </a:pPr>
            <a:r>
              <a:rPr lang="en-US" dirty="0">
                <a:solidFill>
                  <a:sysClr val="windowText" lastClr="000000"/>
                </a:solidFill>
                <a:latin typeface="Century Gothic" panose="020B0502020202020204" pitchFamily="34" charset="0"/>
              </a:rPr>
              <a:t>Material Type</a:t>
            </a:r>
          </a:p>
        </c:rich>
      </c:tx>
      <c:layout>
        <c:manualLayout>
          <c:xMode val="edge"/>
          <c:yMode val="edge"/>
          <c:x val="0.36437489063867"/>
          <c:y val="0.0324074074074074"/>
        </c:manualLayout>
      </c:layout>
      <c:overlay val="0"/>
      <c:spPr>
        <a:noFill/>
        <a:ln>
          <a:noFill/>
        </a:ln>
        <a:effectLst/>
      </c:spPr>
    </c:title>
    <c:autoTitleDeleted val="0"/>
    <c:plotArea>
      <c:layout/>
      <c:ofPieChart>
        <c:ofPieType val="pie"/>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4"/>
              <c:delete val="1"/>
              <c:extLst>
                <c:ext xmlns:c15="http://schemas.microsoft.com/office/drawing/2012/chart" uri="{CE6537A1-D6FC-4f65-9D91-7224C49458BB}"/>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Sheet1!$A$1:$D$1</c:f>
              <c:strCache>
                <c:ptCount val="4"/>
                <c:pt idx="0">
                  <c:v>Images</c:v>
                </c:pt>
                <c:pt idx="1">
                  <c:v>Films</c:v>
                </c:pt>
                <c:pt idx="2">
                  <c:v>Audio</c:v>
                </c:pt>
                <c:pt idx="3">
                  <c:v>Documents</c:v>
                </c:pt>
              </c:strCache>
            </c:strRef>
          </c:cat>
          <c:val>
            <c:numRef>
              <c:f>Sheet1!$A$2:$D$2</c:f>
              <c:numCache>
                <c:formatCode>General</c:formatCode>
                <c:ptCount val="4"/>
                <c:pt idx="0">
                  <c:v>688.0</c:v>
                </c:pt>
                <c:pt idx="1">
                  <c:v>2.0</c:v>
                </c:pt>
                <c:pt idx="2">
                  <c:v>2.0</c:v>
                </c:pt>
                <c:pt idx="3">
                  <c:v>29.0</c:v>
                </c:pt>
              </c:numCache>
            </c:numRef>
          </c:val>
        </c:ser>
        <c:dLbls>
          <c:showLegendKey val="0"/>
          <c:showVal val="0"/>
          <c:showCatName val="0"/>
          <c:showSerName val="0"/>
          <c:showPercent val="0"/>
          <c:showBubbleSize val="0"/>
          <c:showLeaderLines val="0"/>
        </c:dLbls>
        <c:gapWidth val="15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ysClr val="windowText" lastClr="000000"/>
                </a:solidFill>
                <a:latin typeface="Adobe Caslon Pro" panose="0205050205050A020403" pitchFamily="18" charset="0"/>
              </a:rPr>
              <a:t>Request </a:t>
            </a:r>
            <a:r>
              <a:rPr lang="en-US" baseline="0">
                <a:solidFill>
                  <a:sysClr val="windowText" lastClr="000000"/>
                </a:solidFill>
                <a:latin typeface="Adobe Caslon Pro" panose="0205050205050A020403" pitchFamily="18" charset="0"/>
              </a:rPr>
              <a:t>Type</a:t>
            </a:r>
          </a:p>
        </c:rich>
      </c:tx>
      <c:layout/>
      <c:overlay val="0"/>
      <c:spPr>
        <a:noFill/>
        <a:ln>
          <a:noFill/>
        </a:ln>
        <a:effectLst/>
      </c:sp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solidFill>
                  <a:sysClr val="windowText" lastClr="000000"/>
                </a:solidFill>
                <a:latin typeface="Century Gothic" panose="020B0502020202020204" pitchFamily="34" charset="0"/>
              </a:rPr>
              <a:t>Museum Visitors vs. Studiers</a:t>
            </a:r>
            <a:endParaRPr lang="en-US" dirty="0">
              <a:solidFill>
                <a:sysClr val="windowText" lastClr="000000"/>
              </a:solidFill>
              <a:latin typeface="Century Gothic" panose="020B0502020202020204" pitchFamily="34" charset="0"/>
            </a:endParaRP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Sheet1!$B$258:$C$258</c:f>
              <c:strCache>
                <c:ptCount val="2"/>
                <c:pt idx="0">
                  <c:v>Total Museum Visitors</c:v>
                </c:pt>
                <c:pt idx="1">
                  <c:v>Total studying</c:v>
                </c:pt>
              </c:strCache>
            </c:strRef>
          </c:cat>
          <c:val>
            <c:numRef>
              <c:f>Sheet1!$B$259:$C$259</c:f>
              <c:numCache>
                <c:formatCode>General</c:formatCode>
                <c:ptCount val="2"/>
                <c:pt idx="0">
                  <c:v>798.0</c:v>
                </c:pt>
                <c:pt idx="1">
                  <c:v>184.0</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6E9B03-AFC8-4B25-AAEA-A1625890CEE0}" type="datetimeFigureOut">
              <a:rPr lang="en-US" smtClean="0"/>
              <a:t>5/14/15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FCFD8E-0113-4C39-9672-7353F9BA8E6F}" type="slidenum">
              <a:rPr lang="en-US" smtClean="0"/>
              <a:t>‹#›</a:t>
            </a:fld>
            <a:endParaRPr lang="en-US"/>
          </a:p>
        </p:txBody>
      </p:sp>
    </p:spTree>
    <p:extLst>
      <p:ext uri="{BB962C8B-B14F-4D97-AF65-F5344CB8AC3E}">
        <p14:creationId xmlns:p14="http://schemas.microsoft.com/office/powerpoint/2010/main" val="3620809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b="1" dirty="0" smtClean="0"/>
              <a:t>Good evening everyone, For 164 years, Florida State University in its many </a:t>
            </a:r>
            <a:r>
              <a:rPr lang="en-US" b="1" dirty="0"/>
              <a:t>incarnations </a:t>
            </a:r>
            <a:r>
              <a:rPr lang="en-US" b="1" dirty="0" smtClean="0"/>
              <a:t>has been an institution of higher learning. Since 2001, a campus wide initiative called the Heritage Protocol Program has been the driving force behind documenting that history through identifying, acquiring, cataloguing, preserving, and providing access to all materials that tell the story of FSU</a:t>
            </a:r>
          </a:p>
          <a:p>
            <a:endParaRPr lang="en-US" b="1" dirty="0"/>
          </a:p>
          <a:p>
            <a:endParaRPr lang="en-US" sz="1100" b="1" dirty="0" smtClean="0">
              <a:latin typeface="Century Gothic"/>
              <a:cs typeface="Century Gothic"/>
            </a:endParaRPr>
          </a:p>
          <a:p>
            <a:endParaRPr lang="en-US" sz="1100" dirty="0">
              <a:latin typeface="Century Gothic"/>
              <a:cs typeface="Century Gothic"/>
            </a:endParaRPr>
          </a:p>
          <a:p>
            <a:endParaRPr lang="en-US" sz="1100"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mtClean="0"/>
              <a:t>1</a:t>
            </a:fld>
            <a:endParaRPr lang="en-US"/>
          </a:p>
        </p:txBody>
      </p:sp>
    </p:spTree>
    <p:extLst>
      <p:ext uri="{BB962C8B-B14F-4D97-AF65-F5344CB8AC3E}">
        <p14:creationId xmlns:p14="http://schemas.microsoft.com/office/powerpoint/2010/main" val="747167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100" b="1"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10</a:t>
            </a:fld>
            <a:endParaRPr lang="en-US" sz="1100">
              <a:latin typeface="Century Gothic"/>
              <a:cs typeface="Century Gothic"/>
            </a:endParaRPr>
          </a:p>
        </p:txBody>
      </p:sp>
    </p:spTree>
    <p:extLst>
      <p:ext uri="{BB962C8B-B14F-4D97-AF65-F5344CB8AC3E}">
        <p14:creationId xmlns:p14="http://schemas.microsoft.com/office/powerpoint/2010/main" val="1978355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100" b="1"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11</a:t>
            </a:fld>
            <a:endParaRPr lang="en-US" sz="1100">
              <a:latin typeface="Century Gothic"/>
              <a:cs typeface="Century Gothic"/>
            </a:endParaRPr>
          </a:p>
        </p:txBody>
      </p:sp>
    </p:spTree>
    <p:extLst>
      <p:ext uri="{BB962C8B-B14F-4D97-AF65-F5344CB8AC3E}">
        <p14:creationId xmlns:p14="http://schemas.microsoft.com/office/powerpoint/2010/main" val="773890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100" b="1" baseline="0" dirty="0" smtClean="0">
              <a:latin typeface="Century Gothic"/>
              <a:cs typeface="Century Gothic"/>
            </a:endParaRPr>
          </a:p>
          <a:p>
            <a:endParaRPr lang="en-US" sz="1100" b="1" baseline="0" dirty="0" smtClean="0">
              <a:latin typeface="Century Gothic"/>
              <a:cs typeface="Century Gothic"/>
            </a:endParaRPr>
          </a:p>
          <a:p>
            <a:endParaRPr lang="en-US" sz="1100" b="1" baseline="0" dirty="0" smtClean="0">
              <a:latin typeface="Century Gothic"/>
              <a:cs typeface="Century Gothic"/>
            </a:endParaRPr>
          </a:p>
          <a:p>
            <a:endParaRPr lang="en-US" sz="1100" b="1"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12</a:t>
            </a:fld>
            <a:endParaRPr lang="en-US" sz="1100">
              <a:latin typeface="Century Gothic"/>
              <a:cs typeface="Century Gothic"/>
            </a:endParaRPr>
          </a:p>
        </p:txBody>
      </p:sp>
    </p:spTree>
    <p:extLst>
      <p:ext uri="{BB962C8B-B14F-4D97-AF65-F5344CB8AC3E}">
        <p14:creationId xmlns:p14="http://schemas.microsoft.com/office/powerpoint/2010/main" val="1621046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100" b="1" baseline="0" dirty="0" smtClean="0">
              <a:latin typeface="Century Gothic"/>
              <a:cs typeface="Century Gothic"/>
            </a:endParaRPr>
          </a:p>
          <a:p>
            <a:endParaRPr lang="en-US" sz="1100" b="1" baseline="0" dirty="0" smtClean="0">
              <a:latin typeface="Century Gothic"/>
              <a:cs typeface="Century Gothic"/>
            </a:endParaRPr>
          </a:p>
          <a:p>
            <a:endParaRPr lang="en-US" sz="1100" b="1" baseline="0" dirty="0" smtClean="0">
              <a:latin typeface="Century Gothic"/>
              <a:cs typeface="Century Gothic"/>
            </a:endParaRPr>
          </a:p>
          <a:p>
            <a:endParaRPr lang="en-US" sz="1100" b="1"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13</a:t>
            </a:fld>
            <a:endParaRPr lang="en-US" sz="1100">
              <a:latin typeface="Century Gothic"/>
              <a:cs typeface="Century Gothic"/>
            </a:endParaRPr>
          </a:p>
        </p:txBody>
      </p:sp>
    </p:spTree>
    <p:extLst>
      <p:ext uri="{BB962C8B-B14F-4D97-AF65-F5344CB8AC3E}">
        <p14:creationId xmlns:p14="http://schemas.microsoft.com/office/powerpoint/2010/main" val="1477072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14</a:t>
            </a:fld>
            <a:endParaRPr lang="en-US" sz="1100">
              <a:latin typeface="Century Gothic"/>
              <a:cs typeface="Century Gothic"/>
            </a:endParaRPr>
          </a:p>
        </p:txBody>
      </p:sp>
    </p:spTree>
    <p:extLst>
      <p:ext uri="{BB962C8B-B14F-4D97-AF65-F5344CB8AC3E}">
        <p14:creationId xmlns:p14="http://schemas.microsoft.com/office/powerpoint/2010/main" val="2344024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100" b="1" baseline="0" dirty="0" smtClean="0">
              <a:latin typeface="Century Gothic"/>
              <a:cs typeface="Century Gothic"/>
            </a:endParaRPr>
          </a:p>
          <a:p>
            <a:endParaRPr lang="en-US" sz="1100" b="1" baseline="0" dirty="0" smtClean="0">
              <a:latin typeface="Century Gothic"/>
              <a:cs typeface="Century Gothic"/>
            </a:endParaRPr>
          </a:p>
          <a:p>
            <a:endParaRPr lang="en-US" sz="1100" b="1" baseline="0" dirty="0" smtClean="0">
              <a:latin typeface="Century Gothic"/>
              <a:cs typeface="Century Gothic"/>
            </a:endParaRPr>
          </a:p>
          <a:p>
            <a:endParaRPr lang="en-US" sz="1100" b="1"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15</a:t>
            </a:fld>
            <a:endParaRPr lang="en-US" sz="1100">
              <a:latin typeface="Century Gothic"/>
              <a:cs typeface="Century Gothic"/>
            </a:endParaRPr>
          </a:p>
        </p:txBody>
      </p:sp>
    </p:spTree>
    <p:extLst>
      <p:ext uri="{BB962C8B-B14F-4D97-AF65-F5344CB8AC3E}">
        <p14:creationId xmlns:p14="http://schemas.microsoft.com/office/powerpoint/2010/main" val="876179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16</a:t>
            </a:fld>
            <a:endParaRPr lang="en-US" sz="1100">
              <a:latin typeface="Century Gothic"/>
              <a:cs typeface="Century Gothic"/>
            </a:endParaRPr>
          </a:p>
        </p:txBody>
      </p:sp>
    </p:spTree>
    <p:extLst>
      <p:ext uri="{BB962C8B-B14F-4D97-AF65-F5344CB8AC3E}">
        <p14:creationId xmlns:p14="http://schemas.microsoft.com/office/powerpoint/2010/main" val="2344024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17</a:t>
            </a:fld>
            <a:endParaRPr lang="en-US" sz="1100">
              <a:latin typeface="Century Gothic"/>
              <a:cs typeface="Century Gothic"/>
            </a:endParaRPr>
          </a:p>
        </p:txBody>
      </p:sp>
    </p:spTree>
    <p:extLst>
      <p:ext uri="{BB962C8B-B14F-4D97-AF65-F5344CB8AC3E}">
        <p14:creationId xmlns:p14="http://schemas.microsoft.com/office/powerpoint/2010/main" val="2344024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100" b="1" baseline="0" dirty="0" smtClean="0">
              <a:latin typeface="Century Gothic"/>
              <a:cs typeface="Century Gothic"/>
            </a:endParaRPr>
          </a:p>
          <a:p>
            <a:endParaRPr lang="en-US" sz="1100" b="1" baseline="0" dirty="0" smtClean="0">
              <a:latin typeface="Century Gothic"/>
              <a:cs typeface="Century Gothic"/>
            </a:endParaRPr>
          </a:p>
          <a:p>
            <a:endParaRPr lang="en-US" sz="1100" b="1" baseline="0" dirty="0" smtClean="0">
              <a:latin typeface="Century Gothic"/>
              <a:cs typeface="Century Gothic"/>
            </a:endParaRPr>
          </a:p>
          <a:p>
            <a:endParaRPr lang="en-US" sz="1100" b="1"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18</a:t>
            </a:fld>
            <a:endParaRPr lang="en-US" sz="1100">
              <a:latin typeface="Century Gothic"/>
              <a:cs typeface="Century Gothic"/>
            </a:endParaRPr>
          </a:p>
        </p:txBody>
      </p:sp>
    </p:spTree>
    <p:extLst>
      <p:ext uri="{BB962C8B-B14F-4D97-AF65-F5344CB8AC3E}">
        <p14:creationId xmlns:p14="http://schemas.microsoft.com/office/powerpoint/2010/main" val="2344024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mtClean="0"/>
              <a:t>19</a:t>
            </a:fld>
            <a:endParaRPr lang="en-US"/>
          </a:p>
        </p:txBody>
      </p:sp>
    </p:spTree>
    <p:extLst>
      <p:ext uri="{BB962C8B-B14F-4D97-AF65-F5344CB8AC3E}">
        <p14:creationId xmlns:p14="http://schemas.microsoft.com/office/powerpoint/2010/main" val="147564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533" y="4343399"/>
            <a:ext cx="6604000" cy="46482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mtClean="0"/>
              <a:t>2</a:t>
            </a:fld>
            <a:endParaRPr lang="en-US"/>
          </a:p>
        </p:txBody>
      </p:sp>
    </p:spTree>
    <p:extLst>
      <p:ext uri="{BB962C8B-B14F-4D97-AF65-F5344CB8AC3E}">
        <p14:creationId xmlns:p14="http://schemas.microsoft.com/office/powerpoint/2010/main" val="1408556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CFD8E-0113-4C39-9672-7353F9BA8E6F}" type="slidenum">
              <a:rPr lang="en-US" smtClean="0"/>
              <a:t>20</a:t>
            </a:fld>
            <a:endParaRPr lang="en-US"/>
          </a:p>
        </p:txBody>
      </p:sp>
    </p:spTree>
    <p:extLst>
      <p:ext uri="{BB962C8B-B14F-4D97-AF65-F5344CB8AC3E}">
        <p14:creationId xmlns:p14="http://schemas.microsoft.com/office/powerpoint/2010/main" val="297540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533" y="4343399"/>
            <a:ext cx="6604000" cy="46482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mtClean="0"/>
              <a:t>3</a:t>
            </a:fld>
            <a:endParaRPr lang="en-US"/>
          </a:p>
        </p:txBody>
      </p:sp>
    </p:spTree>
    <p:extLst>
      <p:ext uri="{BB962C8B-B14F-4D97-AF65-F5344CB8AC3E}">
        <p14:creationId xmlns:p14="http://schemas.microsoft.com/office/powerpoint/2010/main" val="140855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533" y="4343399"/>
            <a:ext cx="6604000" cy="46482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entury Gothic"/>
                <a:cs typeface="Century Gothic"/>
              </a:rPr>
              <a:t>College Hall (remodeled</a:t>
            </a:r>
            <a:r>
              <a:rPr lang="en-US" sz="1200" b="1" baseline="0" dirty="0" smtClean="0">
                <a:latin typeface="Century Gothic"/>
                <a:cs typeface="Century Gothic"/>
              </a:rPr>
              <a:t> 1891)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Century Gothic"/>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Century Gothic"/>
              <a:cs typeface="Century Gothic"/>
            </a:endParaRPr>
          </a:p>
          <a:p>
            <a:pPr lvl="0"/>
            <a:endParaRPr lang="en-US" sz="1200" b="1" kern="1200" dirty="0">
              <a:solidFill>
                <a:schemeClr val="tx1"/>
              </a:solidFill>
              <a:effectLst/>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mtClean="0"/>
              <a:t>4</a:t>
            </a:fld>
            <a:endParaRPr lang="en-US"/>
          </a:p>
        </p:txBody>
      </p:sp>
    </p:spTree>
    <p:extLst>
      <p:ext uri="{BB962C8B-B14F-4D97-AF65-F5344CB8AC3E}">
        <p14:creationId xmlns:p14="http://schemas.microsoft.com/office/powerpoint/2010/main" val="354985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533" y="4343399"/>
            <a:ext cx="6604000" cy="46482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mtClean="0"/>
              <a:t>5</a:t>
            </a:fld>
            <a:endParaRPr lang="en-US"/>
          </a:p>
        </p:txBody>
      </p:sp>
    </p:spTree>
    <p:extLst>
      <p:ext uri="{BB962C8B-B14F-4D97-AF65-F5344CB8AC3E}">
        <p14:creationId xmlns:p14="http://schemas.microsoft.com/office/powerpoint/2010/main" val="1408556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533" y="4343399"/>
            <a:ext cx="6604000" cy="46482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mtClean="0"/>
              <a:t>6</a:t>
            </a:fld>
            <a:endParaRPr lang="en-US"/>
          </a:p>
        </p:txBody>
      </p:sp>
    </p:spTree>
    <p:extLst>
      <p:ext uri="{BB962C8B-B14F-4D97-AF65-F5344CB8AC3E}">
        <p14:creationId xmlns:p14="http://schemas.microsoft.com/office/powerpoint/2010/main" val="140855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pPr lvl="0"/>
            <a:r>
              <a:rPr lang="en-US" sz="1100" b="1" dirty="0" smtClean="0">
                <a:latin typeface="Century Gothic"/>
                <a:cs typeface="Century Gothic"/>
              </a:rPr>
              <a:t>Upper right photo</a:t>
            </a:r>
            <a:r>
              <a:rPr lang="en-US" sz="1100" b="1" baseline="0" dirty="0" smtClean="0">
                <a:latin typeface="Century Gothic"/>
                <a:cs typeface="Century Gothic"/>
              </a:rPr>
              <a:t> first:</a:t>
            </a:r>
          </a:p>
          <a:p>
            <a:pPr lvl="0"/>
            <a:endParaRPr lang="en-US" sz="1100" dirty="0" smtClean="0">
              <a:latin typeface="Century Gothic"/>
              <a:cs typeface="Century Gothic"/>
            </a:endParaRPr>
          </a:p>
          <a:p>
            <a:pPr lvl="0"/>
            <a:r>
              <a:rPr lang="en-US" sz="1100" b="1" kern="1200" dirty="0" smtClean="0">
                <a:solidFill>
                  <a:schemeClr val="tx1"/>
                </a:solidFill>
                <a:effectLst/>
                <a:latin typeface="Century Gothic"/>
                <a:cs typeface="Century Gothic"/>
              </a:rPr>
              <a:t>Acquisition – Policies that define what we collect and how. Working with donors, staff, faculty, and alumni to physically obtain the materials. Once items arrive, they must be quarantined and checked for hazards, and then inventoried and assessed for preservation concerns</a:t>
            </a:r>
          </a:p>
          <a:p>
            <a:pPr lvl="0"/>
            <a:endParaRPr lang="en-US" sz="1100" b="1" kern="1200" dirty="0" smtClean="0">
              <a:solidFill>
                <a:schemeClr val="tx1"/>
              </a:solidFill>
              <a:effectLst/>
              <a:latin typeface="Century Gothic"/>
              <a:cs typeface="Century Gothic"/>
            </a:endParaRPr>
          </a:p>
          <a:p>
            <a:pPr lvl="0"/>
            <a:r>
              <a:rPr lang="en-US" sz="1100" b="1" kern="1200" dirty="0" smtClean="0">
                <a:solidFill>
                  <a:schemeClr val="tx1"/>
                </a:solidFill>
                <a:effectLst/>
                <a:latin typeface="Century Gothic"/>
                <a:cs typeface="Century Gothic"/>
              </a:rPr>
              <a:t>Appraisal </a:t>
            </a:r>
            <a:r>
              <a:rPr lang="en-US" sz="1100" b="1" dirty="0" smtClean="0">
                <a:latin typeface="Century Gothic"/>
                <a:cs typeface="Century Gothic"/>
              </a:rPr>
              <a:t>&amp; Selection – Inventory, deciding what is to be kept, or returned, or disposed of</a:t>
            </a:r>
            <a:r>
              <a:rPr lang="en-US" sz="1100" b="1" kern="1200" dirty="0" smtClean="0">
                <a:solidFill>
                  <a:schemeClr val="tx1"/>
                </a:solidFill>
                <a:effectLst/>
                <a:latin typeface="Century Gothic"/>
                <a:cs typeface="Century Gothic"/>
              </a:rPr>
              <a:t> </a:t>
            </a:r>
          </a:p>
          <a:p>
            <a:pPr lvl="0"/>
            <a:endParaRPr lang="en-US" sz="1100" b="1" kern="1200" dirty="0" smtClean="0">
              <a:solidFill>
                <a:schemeClr val="tx1"/>
              </a:solidFill>
              <a:effectLst/>
              <a:latin typeface="Century Gothic"/>
              <a:cs typeface="Century Gothic"/>
            </a:endParaRPr>
          </a:p>
          <a:p>
            <a:pPr lvl="0"/>
            <a:r>
              <a:rPr lang="en-US" sz="1100" b="1" kern="1200" dirty="0" smtClean="0">
                <a:solidFill>
                  <a:schemeClr val="tx1"/>
                </a:solidFill>
                <a:effectLst/>
                <a:latin typeface="Century Gothic"/>
                <a:cs typeface="Century Gothic"/>
              </a:rPr>
              <a:t>Preservation – Before during and after - Collections need everything from basic to advanced preservation and conservation to ensure their survival and accessibility for current and future generations</a:t>
            </a:r>
          </a:p>
          <a:p>
            <a:pPr lvl="0"/>
            <a:r>
              <a:rPr lang="en-US" sz="1100" b="1" kern="1200" dirty="0" smtClean="0">
                <a:solidFill>
                  <a:schemeClr val="tx1"/>
                </a:solidFill>
                <a:effectLst/>
                <a:latin typeface="Century Gothic"/>
                <a:cs typeface="Century Gothic"/>
              </a:rPr>
              <a:t> </a:t>
            </a:r>
          </a:p>
          <a:p>
            <a:pPr lvl="0"/>
            <a:r>
              <a:rPr lang="en-US" sz="1100" b="1" kern="1200" dirty="0" smtClean="0">
                <a:solidFill>
                  <a:schemeClr val="tx1"/>
                </a:solidFill>
                <a:effectLst/>
                <a:latin typeface="Century Gothic"/>
                <a:cs typeface="Century Gothic"/>
              </a:rPr>
              <a:t>Processing – physically arranging and describing the items for organization and access.</a:t>
            </a:r>
          </a:p>
          <a:p>
            <a:pPr lvl="0"/>
            <a:endParaRPr lang="en-US" sz="1100" b="1" kern="1200" dirty="0" smtClean="0">
              <a:solidFill>
                <a:schemeClr val="tx1"/>
              </a:solidFill>
              <a:effectLst/>
              <a:latin typeface="Century Gothic"/>
              <a:cs typeface="Century Gothic"/>
            </a:endParaRPr>
          </a:p>
          <a:p>
            <a:pPr lvl="0"/>
            <a:r>
              <a:rPr lang="en-US" sz="1100" b="1" kern="1200" dirty="0" smtClean="0">
                <a:solidFill>
                  <a:schemeClr val="tx1"/>
                </a:solidFill>
                <a:effectLst/>
                <a:latin typeface="Century Gothic"/>
                <a:cs typeface="Century Gothic"/>
              </a:rPr>
              <a:t>Access – through physically looking at manuscripts – to digitization projects and requests for materials</a:t>
            </a:r>
          </a:p>
          <a:p>
            <a:pPr lvl="0"/>
            <a:endParaRPr lang="en-US" sz="1100" b="1" dirty="0" smtClean="0">
              <a:latin typeface="Century Gothic"/>
              <a:cs typeface="Century Gothic"/>
            </a:endParaRPr>
          </a:p>
          <a:p>
            <a:pPr lvl="0"/>
            <a:r>
              <a:rPr lang="en-US" sz="1100" b="1" dirty="0" smtClean="0">
                <a:latin typeface="Century Gothic"/>
                <a:cs typeface="Century Gothic"/>
              </a:rPr>
              <a:t>These specialized activities require materials and staff, and therefore often times a monetary donation coincides with that of the materials.</a:t>
            </a:r>
          </a:p>
          <a:p>
            <a:pPr lvl="0"/>
            <a:endParaRPr lang="en-US" sz="1100" b="1" dirty="0">
              <a:latin typeface="Century Gothic"/>
              <a:cs typeface="Century Gothic"/>
            </a:endParaRPr>
          </a:p>
          <a:p>
            <a:pPr lvl="0"/>
            <a:r>
              <a:rPr lang="en-US" sz="1100" b="1" dirty="0" smtClean="0">
                <a:latin typeface="Century Gothic"/>
                <a:cs typeface="Century Gothic"/>
              </a:rPr>
              <a:t>These activities are the essential duties of the </a:t>
            </a:r>
            <a:r>
              <a:rPr lang="en-US" sz="1100" b="1" dirty="0" err="1" smtClean="0">
                <a:latin typeface="Century Gothic"/>
                <a:cs typeface="Century Gothic"/>
              </a:rPr>
              <a:t>archivst</a:t>
            </a:r>
            <a:r>
              <a:rPr lang="en-US" sz="1100" b="1" dirty="0" smtClean="0">
                <a:latin typeface="Century Gothic"/>
                <a:cs typeface="Century Gothic"/>
              </a:rPr>
              <a:t>, and are necessary for the collections to be used by researchers of all kinds</a:t>
            </a:r>
            <a:endParaRPr lang="en-US" sz="1100" b="1" dirty="0">
              <a:latin typeface="Century Gothic"/>
              <a:cs typeface="Century Gothic"/>
            </a:endParaRPr>
          </a:p>
          <a:p>
            <a:pPr lvl="0"/>
            <a:endParaRPr lang="en-US" sz="1100" b="1" kern="1200" dirty="0" smtClean="0">
              <a:solidFill>
                <a:schemeClr val="tx1"/>
              </a:solidFill>
              <a:effectLst/>
              <a:latin typeface="Century Gothic"/>
              <a:cs typeface="Century Gothic"/>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latin typeface="Century Gothic"/>
              <a:cs typeface="Century Gothic"/>
            </a:endParaRPr>
          </a:p>
          <a:p>
            <a:endParaRPr lang="en-US" sz="1100" b="1"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7</a:t>
            </a:fld>
            <a:endParaRPr lang="en-US" sz="1100">
              <a:latin typeface="Century Gothic"/>
              <a:cs typeface="Century Gothic"/>
            </a:endParaRPr>
          </a:p>
        </p:txBody>
      </p:sp>
    </p:spTree>
    <p:extLst>
      <p:ext uri="{BB962C8B-B14F-4D97-AF65-F5344CB8AC3E}">
        <p14:creationId xmlns:p14="http://schemas.microsoft.com/office/powerpoint/2010/main" val="234402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533" y="4343399"/>
            <a:ext cx="6604000" cy="46482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entury Gothic"/>
                <a:cs typeface="Century Gothic"/>
              </a:rPr>
              <a:t>College Hall (remodeled</a:t>
            </a:r>
            <a:r>
              <a:rPr lang="en-US" sz="1200" b="1" baseline="0" dirty="0" smtClean="0">
                <a:latin typeface="Century Gothic"/>
                <a:cs typeface="Century Gothic"/>
              </a:rPr>
              <a:t> 1891)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Century Gothic"/>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Century Gothic"/>
              <a:cs typeface="Century Gothic"/>
            </a:endParaRPr>
          </a:p>
          <a:p>
            <a:pPr lvl="0"/>
            <a:endParaRPr lang="en-US" sz="1200" b="1" kern="1200" dirty="0">
              <a:solidFill>
                <a:schemeClr val="tx1"/>
              </a:solidFill>
              <a:effectLst/>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mtClean="0"/>
              <a:t>8</a:t>
            </a:fld>
            <a:endParaRPr lang="en-US"/>
          </a:p>
        </p:txBody>
      </p:sp>
    </p:spTree>
    <p:extLst>
      <p:ext uri="{BB962C8B-B14F-4D97-AF65-F5344CB8AC3E}">
        <p14:creationId xmlns:p14="http://schemas.microsoft.com/office/powerpoint/2010/main" val="3549857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80467"/>
          </a:xfrm>
        </p:spPr>
        <p:txBody>
          <a:bodyPr/>
          <a:lstStyle/>
          <a:p>
            <a:endParaRPr lang="en-US" sz="1100" b="1" dirty="0">
              <a:latin typeface="Century Gothic"/>
              <a:cs typeface="Century Gothic"/>
            </a:endParaRPr>
          </a:p>
        </p:txBody>
      </p:sp>
      <p:sp>
        <p:nvSpPr>
          <p:cNvPr id="4" name="Slide Number Placeholder 3"/>
          <p:cNvSpPr>
            <a:spLocks noGrp="1"/>
          </p:cNvSpPr>
          <p:nvPr>
            <p:ph type="sldNum" sz="quarter" idx="10"/>
          </p:nvPr>
        </p:nvSpPr>
        <p:spPr/>
        <p:txBody>
          <a:bodyPr/>
          <a:lstStyle/>
          <a:p>
            <a:fld id="{43FCFD8E-0113-4C39-9672-7353F9BA8E6F}" type="slidenum">
              <a:rPr lang="en-US" sz="1100" smtClean="0">
                <a:latin typeface="Century Gothic"/>
                <a:cs typeface="Century Gothic"/>
              </a:rPr>
              <a:t>9</a:t>
            </a:fld>
            <a:endParaRPr lang="en-US" sz="1100">
              <a:latin typeface="Century Gothic"/>
              <a:cs typeface="Century Gothic"/>
            </a:endParaRPr>
          </a:p>
        </p:txBody>
      </p:sp>
    </p:spTree>
    <p:extLst>
      <p:ext uri="{BB962C8B-B14F-4D97-AF65-F5344CB8AC3E}">
        <p14:creationId xmlns:p14="http://schemas.microsoft.com/office/powerpoint/2010/main" val="1978355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B22EE7-016E-456C-A190-4F00707588BD}" type="datetimeFigureOut">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139814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B22EE7-016E-456C-A190-4F00707588BD}" type="datetimeFigureOut">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108904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B22EE7-016E-456C-A190-4F00707588BD}" type="datetimeFigureOut">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62934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B22EE7-016E-456C-A190-4F00707588BD}" type="datetimeFigureOut">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27285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B22EE7-016E-456C-A190-4F00707588BD}" type="datetimeFigureOut">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143097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B22EE7-016E-456C-A190-4F00707588BD}" type="datetimeFigureOut">
              <a:rPr lang="en-US" smtClean="0"/>
              <a:t>5/14/15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1875724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B22EE7-016E-456C-A190-4F00707588BD}" type="datetimeFigureOut">
              <a:rPr lang="en-US" smtClean="0"/>
              <a:t>5/14/15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272284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B22EE7-016E-456C-A190-4F00707588BD}" type="datetimeFigureOut">
              <a:rPr lang="en-US" smtClean="0"/>
              <a:t>5/14/15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1457520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B22EE7-016E-456C-A190-4F00707588BD}" type="datetimeFigureOut">
              <a:rPr lang="en-US" smtClean="0"/>
              <a:t>5/14/15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146812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B22EE7-016E-456C-A190-4F00707588BD}" type="datetimeFigureOut">
              <a:rPr lang="en-US" smtClean="0"/>
              <a:t>5/14/15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424407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B22EE7-016E-456C-A190-4F00707588BD}" type="datetimeFigureOut">
              <a:rPr lang="en-US" smtClean="0"/>
              <a:t>5/14/15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91286C-B0F0-4986-9535-BD87376D832C}" type="slidenum">
              <a:rPr lang="en-US" smtClean="0"/>
              <a:t>‹#›</a:t>
            </a:fld>
            <a:endParaRPr lang="en-US"/>
          </a:p>
        </p:txBody>
      </p:sp>
    </p:spTree>
    <p:extLst>
      <p:ext uri="{BB962C8B-B14F-4D97-AF65-F5344CB8AC3E}">
        <p14:creationId xmlns:p14="http://schemas.microsoft.com/office/powerpoint/2010/main" val="35625080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22EE7-016E-456C-A190-4F00707588BD}" type="datetimeFigureOut">
              <a:rPr lang="en-US" smtClean="0"/>
              <a:t>5/14/15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1286C-B0F0-4986-9535-BD87376D832C}" type="slidenum">
              <a:rPr lang="en-US" smtClean="0"/>
              <a:t>‹#›</a:t>
            </a:fld>
            <a:endParaRPr lang="en-US"/>
          </a:p>
        </p:txBody>
      </p:sp>
    </p:spTree>
    <p:extLst>
      <p:ext uri="{BB962C8B-B14F-4D97-AF65-F5344CB8AC3E}">
        <p14:creationId xmlns:p14="http://schemas.microsoft.com/office/powerpoint/2010/main" val="2117318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0.jpeg"/><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image" Target="../media/image31.png"/><Relationship Id="rId8" Type="http://schemas.microsoft.com/office/2007/relationships/hdphoto" Target="../media/hdphoto10.wdp"/><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chart" Target="../charts/chart5.xml"/><Relationship Id="rId5" Type="http://schemas.openxmlformats.org/officeDocument/2006/relationships/chart" Target="../charts/chart6.xml"/><Relationship Id="rId6" Type="http://schemas.openxmlformats.org/officeDocument/2006/relationships/chart" Target="../charts/chart7.xml"/><Relationship Id="rId7" Type="http://schemas.openxmlformats.org/officeDocument/2006/relationships/image" Target="../media/image32.jpeg"/><Relationship Id="rId8"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9" Type="http://schemas.openxmlformats.org/officeDocument/2006/relationships/hyperlink" Target="http://lib.fsu.edu/hp-ua/university-records" TargetMode="External"/><Relationship Id="rId20" Type="http://schemas.openxmlformats.org/officeDocument/2006/relationships/image" Target="../media/image42.jpg"/><Relationship Id="rId10" Type="http://schemas.openxmlformats.org/officeDocument/2006/relationships/image" Target="../media/image37.jpg"/><Relationship Id="rId11" Type="http://schemas.openxmlformats.org/officeDocument/2006/relationships/hyperlink" Target="http://lib.fsu.edu/hp-ua/heritage-museum" TargetMode="External"/><Relationship Id="rId12" Type="http://schemas.openxmlformats.org/officeDocument/2006/relationships/image" Target="../media/image38.png"/><Relationship Id="rId13" Type="http://schemas.openxmlformats.org/officeDocument/2006/relationships/hyperlink" Target="https://www.facebook.com/HeritageProtocol" TargetMode="External"/><Relationship Id="rId14" Type="http://schemas.openxmlformats.org/officeDocument/2006/relationships/image" Target="../media/image39.jpg"/><Relationship Id="rId15" Type="http://schemas.openxmlformats.org/officeDocument/2006/relationships/hyperlink" Target="https://fsuspecialcollections.wordpress.com/" TargetMode="External"/><Relationship Id="rId16" Type="http://schemas.openxmlformats.org/officeDocument/2006/relationships/image" Target="../media/image40.jpg"/><Relationship Id="rId17" Type="http://schemas.openxmlformats.org/officeDocument/2006/relationships/hyperlink" Target="http://legacywalk.fsu.edu/" TargetMode="External"/><Relationship Id="rId18" Type="http://schemas.openxmlformats.org/officeDocument/2006/relationships/image" Target="../media/image41.png"/><Relationship Id="rId19" Type="http://schemas.openxmlformats.org/officeDocument/2006/relationships/hyperlink" Target="http://one.fsu.edu/page.aspx?pid=562"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4.jpg"/><Relationship Id="rId5" Type="http://schemas.openxmlformats.org/officeDocument/2006/relationships/hyperlink" Target="http://fsuarchon.fcla.edu/?p=collections/collections&amp;setrepositoryid=1" TargetMode="External"/><Relationship Id="rId6" Type="http://schemas.openxmlformats.org/officeDocument/2006/relationships/image" Target="../media/image35.jpg"/><Relationship Id="rId7" Type="http://schemas.openxmlformats.org/officeDocument/2006/relationships/hyperlink" Target="http://fsu.digital.flvc.org/islandora/object/fsu:hpmain" TargetMode="External"/><Relationship Id="rId8"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chart" Target="../charts/chart8.xml"/><Relationship Id="rId5" Type="http://schemas.openxmlformats.org/officeDocument/2006/relationships/image" Target="../media/image43.jpeg"/><Relationship Id="rId6" Type="http://schemas.microsoft.com/office/2007/relationships/hdphoto" Target="../media/hdphoto11.wdp"/><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4.jpeg"/><Relationship Id="rId5" Type="http://schemas.microsoft.com/office/2007/relationships/hdphoto" Target="../media/hdphoto12.wdp"/><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5.jpeg"/><Relationship Id="rId5"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chart" Target="../charts/chart9.xml"/><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png"/><Relationship Id="rId5" Type="http://schemas.openxmlformats.org/officeDocument/2006/relationships/image" Target="../media/image49.jpg"/><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g"/><Relationship Id="rId6" Type="http://schemas.openxmlformats.org/officeDocument/2006/relationships/image" Target="../media/image7.jpeg"/><Relationship Id="rId7"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jpeg"/><Relationship Id="rId5" Type="http://schemas.microsoft.com/office/2007/relationships/hdphoto" Target="../media/hdphoto2.wdp"/><Relationship Id="rId6" Type="http://schemas.openxmlformats.org/officeDocument/2006/relationships/image" Target="../media/image10.jpeg"/><Relationship Id="rId7" Type="http://schemas.microsoft.com/office/2007/relationships/hdphoto" Target="../media/hdphoto3.wdp"/><Relationship Id="rId8" Type="http://schemas.openxmlformats.org/officeDocument/2006/relationships/image" Target="../media/image11.jpeg"/><Relationship Id="rId9" Type="http://schemas.microsoft.com/office/2007/relationships/hdphoto" Target="../media/hdphoto4.wdp"/><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jpeg"/><Relationship Id="rId5" Type="http://schemas.microsoft.com/office/2007/relationships/hdphoto" Target="../media/hdphoto5.wdp"/><Relationship Id="rId6"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6.jpeg"/><Relationship Id="rId5"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jpeg"/><Relationship Id="rId1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7.png"/><Relationship Id="rId5" Type="http://schemas.microsoft.com/office/2007/relationships/hdphoto" Target="../media/hdphoto7.wdp"/><Relationship Id="rId6" Type="http://schemas.openxmlformats.org/officeDocument/2006/relationships/image" Target="../media/image18.png"/><Relationship Id="rId7" Type="http://schemas.microsoft.com/office/2007/relationships/hdphoto" Target="../media/hdphoto8.wdp"/><Relationship Id="rId8" Type="http://schemas.openxmlformats.org/officeDocument/2006/relationships/image" Target="../media/image19.png"/><Relationship Id="rId9" Type="http://schemas.microsoft.com/office/2007/relationships/hdphoto" Target="../media/hdphoto9.wdp"/><Relationship Id="rId10"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4.png"/><Relationship Id="rId5"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7.jpg"/><Relationship Id="rId5" Type="http://schemas.openxmlformats.org/officeDocument/2006/relationships/image" Target="../media/image28.tiff"/><Relationship Id="rId6"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43400" y="2133600"/>
            <a:ext cx="6096000" cy="1200328"/>
          </a:xfrm>
          <a:prstGeom prst="rect">
            <a:avLst/>
          </a:prstGeom>
          <a:noFill/>
        </p:spPr>
        <p:txBody>
          <a:bodyPr wrap="square" rtlCol="0">
            <a:spAutoFit/>
          </a:bodyPr>
          <a:lstStyle/>
          <a:p>
            <a:r>
              <a:rPr lang="en-US" sz="2400" dirty="0" smtClean="0">
                <a:solidFill>
                  <a:srgbClr val="000000"/>
                </a:solidFill>
                <a:latin typeface="Century Gothic"/>
                <a:cs typeface="Century Gothic"/>
              </a:rPr>
              <a:t>HERITAGE PROTOCOL &amp; </a:t>
            </a:r>
          </a:p>
          <a:p>
            <a:r>
              <a:rPr lang="en-US" sz="2400" dirty="0">
                <a:solidFill>
                  <a:srgbClr val="000000"/>
                </a:solidFill>
                <a:latin typeface="Century Gothic"/>
                <a:cs typeface="Century Gothic"/>
              </a:rPr>
              <a:t> </a:t>
            </a:r>
            <a:r>
              <a:rPr lang="en-US" sz="2400" dirty="0" smtClean="0">
                <a:solidFill>
                  <a:srgbClr val="000000"/>
                </a:solidFill>
                <a:latin typeface="Century Gothic"/>
                <a:cs typeface="Century Gothic"/>
              </a:rPr>
              <a:t>   UNIVERSITY ARCHIVES</a:t>
            </a:r>
          </a:p>
          <a:p>
            <a:endParaRPr lang="en-US" sz="2400" dirty="0">
              <a:solidFill>
                <a:srgbClr val="000000"/>
              </a:solidFill>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029200"/>
            <a:ext cx="1447800" cy="1447800"/>
          </a:xfrm>
          <a:prstGeom prst="rect">
            <a:avLst/>
          </a:prstGeom>
        </p:spPr>
      </p:pic>
      <p:pic>
        <p:nvPicPr>
          <p:cNvPr id="2" name="Picture 1" descr="ConvertablePres.jp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4215"/>
          <a:stretch/>
        </p:blipFill>
        <p:spPr>
          <a:xfrm>
            <a:off x="1620614" y="3962400"/>
            <a:ext cx="3484786" cy="2438400"/>
          </a:xfrm>
          <a:prstGeom prst="rect">
            <a:avLst/>
          </a:prstGeom>
          <a:ln>
            <a:noFill/>
          </a:ln>
          <a:effectLst>
            <a:outerShdw blurRad="292100" dist="139700" dir="2700000" algn="tl" rotWithShape="0">
              <a:srgbClr val="333333">
                <a:alpha val="65000"/>
              </a:srgbClr>
            </a:outerShdw>
          </a:effectLst>
        </p:spPr>
      </p:pic>
      <p:pic>
        <p:nvPicPr>
          <p:cNvPr id="6" name="Picture 5" descr="view.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702" y="1143000"/>
            <a:ext cx="2694298"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7192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latin typeface="Century Gothic"/>
                <a:cs typeface="Century Gothic"/>
              </a:rPr>
              <a:t>Collections</a:t>
            </a:r>
            <a:endParaRPr lang="en-US" sz="2400" i="1" dirty="0">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4" name="TextBox 3"/>
          <p:cNvSpPr txBox="1"/>
          <p:nvPr/>
        </p:nvSpPr>
        <p:spPr>
          <a:xfrm>
            <a:off x="838200" y="1524000"/>
            <a:ext cx="7803739" cy="369332"/>
          </a:xfrm>
          <a:prstGeom prst="rect">
            <a:avLst/>
          </a:prstGeom>
          <a:noFill/>
        </p:spPr>
        <p:txBody>
          <a:bodyPr wrap="none" rtlCol="0">
            <a:spAutoFit/>
          </a:bodyPr>
          <a:lstStyle/>
          <a:p>
            <a:r>
              <a:rPr lang="en-US" dirty="0">
                <a:latin typeface="Century Gothic" panose="020B0502020202020204" pitchFamily="34" charset="0"/>
              </a:rPr>
              <a:t>Heritage Protocol &amp; University Archives is currently 4394.75 linear feet</a:t>
            </a:r>
          </a:p>
        </p:txBody>
      </p:sp>
      <p:graphicFrame>
        <p:nvGraphicFramePr>
          <p:cNvPr id="5" name="Chart 4"/>
          <p:cNvGraphicFramePr/>
          <p:nvPr>
            <p:extLst>
              <p:ext uri="{D42A27DB-BD31-4B8C-83A1-F6EECF244321}">
                <p14:modId xmlns:p14="http://schemas.microsoft.com/office/powerpoint/2010/main" val="161223720"/>
              </p:ext>
            </p:extLst>
          </p:nvPr>
        </p:nvGraphicFramePr>
        <p:xfrm>
          <a:off x="1524000" y="2133600"/>
          <a:ext cx="5791200" cy="36869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62052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latin typeface="Century Gothic"/>
                <a:cs typeface="Century Gothic"/>
              </a:rPr>
              <a:t>Collections</a:t>
            </a:r>
            <a:endParaRPr lang="en-US" sz="2400" i="1" dirty="0">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4" name="TextBox 3"/>
          <p:cNvSpPr txBox="1"/>
          <p:nvPr/>
        </p:nvSpPr>
        <p:spPr>
          <a:xfrm>
            <a:off x="1600200" y="1524000"/>
            <a:ext cx="5912196" cy="369332"/>
          </a:xfrm>
          <a:prstGeom prst="rect">
            <a:avLst/>
          </a:prstGeom>
          <a:noFill/>
        </p:spPr>
        <p:txBody>
          <a:bodyPr wrap="none" rtlCol="0">
            <a:spAutoFit/>
          </a:bodyPr>
          <a:lstStyle/>
          <a:p>
            <a:r>
              <a:rPr lang="en-US" dirty="0">
                <a:latin typeface="Century Gothic" panose="020B0502020202020204" pitchFamily="34" charset="0"/>
              </a:rPr>
              <a:t>Collections accessioned in 2014 = 217.75 linear feet</a:t>
            </a:r>
          </a:p>
        </p:txBody>
      </p:sp>
      <p:graphicFrame>
        <p:nvGraphicFramePr>
          <p:cNvPr id="7" name="Chart 6"/>
          <p:cNvGraphicFramePr/>
          <p:nvPr>
            <p:extLst>
              <p:ext uri="{D42A27DB-BD31-4B8C-83A1-F6EECF244321}">
                <p14:modId xmlns:p14="http://schemas.microsoft.com/office/powerpoint/2010/main" val="1176135456"/>
              </p:ext>
            </p:extLst>
          </p:nvPr>
        </p:nvGraphicFramePr>
        <p:xfrm>
          <a:off x="2133600" y="2194413"/>
          <a:ext cx="4876800" cy="32157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274369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latin typeface="Century Gothic"/>
                <a:cs typeface="Century Gothic"/>
              </a:rPr>
              <a:t>Outreach &amp; Access</a:t>
            </a:r>
            <a:endParaRPr lang="en-US" sz="2400" i="1" dirty="0">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pic>
        <p:nvPicPr>
          <p:cNvPr id="4" name="Picture 3" descr="IMG_254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00" y="4724400"/>
            <a:ext cx="2235200" cy="1676400"/>
          </a:xfrm>
          <a:prstGeom prst="rect">
            <a:avLst/>
          </a:prstGeom>
          <a:ln>
            <a:noFill/>
          </a:ln>
          <a:effectLst>
            <a:outerShdw blurRad="292100" dist="139700" dir="2700000" algn="tl" rotWithShape="0">
              <a:srgbClr val="333333">
                <a:alpha val="65000"/>
              </a:srgbClr>
            </a:outerShdw>
          </a:effectLst>
        </p:spPr>
      </p:pic>
      <p:graphicFrame>
        <p:nvGraphicFramePr>
          <p:cNvPr id="7" name="Chart 6"/>
          <p:cNvGraphicFramePr/>
          <p:nvPr>
            <p:extLst>
              <p:ext uri="{D42A27DB-BD31-4B8C-83A1-F6EECF244321}">
                <p14:modId xmlns:p14="http://schemas.microsoft.com/office/powerpoint/2010/main" val="814810031"/>
              </p:ext>
            </p:extLst>
          </p:nvPr>
        </p:nvGraphicFramePr>
        <p:xfrm>
          <a:off x="457200" y="137160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ext uri="{D42A27DB-BD31-4B8C-83A1-F6EECF244321}">
                <p14:modId xmlns:p14="http://schemas.microsoft.com/office/powerpoint/2010/main" val="4130578788"/>
              </p:ext>
            </p:extLst>
          </p:nvPr>
        </p:nvGraphicFramePr>
        <p:xfrm>
          <a:off x="3581400" y="3657600"/>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10" name="Picture 9" descr="15285339831_9bced0be04_z.jpg"/>
          <p:cNvPicPr>
            <a:picLocks noChangeAspect="1"/>
          </p:cNvPicPr>
          <p:nvPr/>
        </p:nvPicPr>
        <p:blipFill>
          <a:blip r:embed="rId7">
            <a:extLst>
              <a:ext uri="{BEBA8EAE-BF5A-486C-A8C5-ECC9F3942E4B}">
                <a14:imgProps xmlns:a14="http://schemas.microsoft.com/office/drawing/2010/main">
                  <a14:imgLayer r:embed="rId8">
                    <a14:imgEffect>
                      <a14:brightnessContrast bright="-13000" contrast="20000"/>
                    </a14:imgEffect>
                  </a14:imgLayer>
                </a14:imgProps>
              </a:ext>
              <a:ext uri="{28A0092B-C50C-407E-A947-70E740481C1C}">
                <a14:useLocalDpi xmlns:a14="http://schemas.microsoft.com/office/drawing/2010/main" val="0"/>
              </a:ext>
            </a:extLst>
          </a:blip>
          <a:stretch>
            <a:fillRect/>
          </a:stretch>
        </p:blipFill>
        <p:spPr>
          <a:xfrm>
            <a:off x="5410200" y="658773"/>
            <a:ext cx="3124200" cy="2084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93320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latin typeface="Century Gothic"/>
                <a:cs typeface="Century Gothic"/>
              </a:rPr>
              <a:t>Outreach &amp; Access</a:t>
            </a:r>
            <a:endParaRPr lang="en-US" sz="2400" i="1" dirty="0">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graphicFrame>
        <p:nvGraphicFramePr>
          <p:cNvPr id="7" name="Chart 6"/>
          <p:cNvGraphicFramePr/>
          <p:nvPr>
            <p:extLst>
              <p:ext uri="{D42A27DB-BD31-4B8C-83A1-F6EECF244321}">
                <p14:modId xmlns:p14="http://schemas.microsoft.com/office/powerpoint/2010/main" val="1176827196"/>
              </p:ext>
            </p:extLst>
          </p:nvPr>
        </p:nvGraphicFramePr>
        <p:xfrm>
          <a:off x="457200" y="13716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2746148777"/>
              </p:ext>
            </p:extLst>
          </p:nvPr>
        </p:nvGraphicFramePr>
        <p:xfrm>
          <a:off x="6172200" y="1219200"/>
          <a:ext cx="1981200" cy="3124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p:nvPr>
            <p:extLst>
              <p:ext uri="{D42A27DB-BD31-4B8C-83A1-F6EECF244321}">
                <p14:modId xmlns:p14="http://schemas.microsoft.com/office/powerpoint/2010/main" val="4042690192"/>
              </p:ext>
            </p:extLst>
          </p:nvPr>
        </p:nvGraphicFramePr>
        <p:xfrm>
          <a:off x="3352800" y="1425094"/>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9800" y="4602788"/>
            <a:ext cx="2286000" cy="187421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8"/>
          <a:stretch>
            <a:fillRect/>
          </a:stretch>
        </p:blipFill>
        <p:spPr>
          <a:xfrm>
            <a:off x="457200" y="3581400"/>
            <a:ext cx="2000250" cy="2576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98834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latin typeface="Century Gothic"/>
                <a:cs typeface="Century Gothic"/>
              </a:rPr>
              <a:t>Portal</a:t>
            </a:r>
            <a:endParaRPr lang="en-US" sz="2400" i="1" dirty="0">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pic>
        <p:nvPicPr>
          <p:cNvPr id="6" name="Picture 5" descr="heritageprotocol-graphic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457200"/>
            <a:ext cx="4191000" cy="949960"/>
          </a:xfrm>
          <a:prstGeom prst="rect">
            <a:avLst/>
          </a:prstGeom>
        </p:spPr>
      </p:pic>
      <p:pic>
        <p:nvPicPr>
          <p:cNvPr id="7" name="Picture 6" descr="finding_aid.jp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9767" y="1752600"/>
            <a:ext cx="1317433" cy="1066800"/>
          </a:xfrm>
          <a:prstGeom prst="rect">
            <a:avLst/>
          </a:prstGeom>
        </p:spPr>
      </p:pic>
      <p:pic>
        <p:nvPicPr>
          <p:cNvPr id="8" name="Picture 7" descr="digital_collections.jpg">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600" y="1752600"/>
            <a:ext cx="1317434" cy="1066800"/>
          </a:xfrm>
          <a:prstGeom prst="rect">
            <a:avLst/>
          </a:prstGeom>
        </p:spPr>
      </p:pic>
      <p:pic>
        <p:nvPicPr>
          <p:cNvPr id="9" name="Picture 8" descr="university_records.jpg">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800" y="3124200"/>
            <a:ext cx="1319649" cy="1068594"/>
          </a:xfrm>
          <a:prstGeom prst="rect">
            <a:avLst/>
          </a:prstGeom>
        </p:spPr>
      </p:pic>
      <p:pic>
        <p:nvPicPr>
          <p:cNvPr id="10" name="Picture 9" descr="heritage-museum.png">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88709" y="3084167"/>
            <a:ext cx="1288291" cy="1106833"/>
          </a:xfrm>
          <a:prstGeom prst="rect">
            <a:avLst/>
          </a:prstGeom>
        </p:spPr>
      </p:pic>
      <p:pic>
        <p:nvPicPr>
          <p:cNvPr id="11" name="Picture 10" descr="facebook_0.jpg">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71799" y="4343400"/>
            <a:ext cx="1295401" cy="1036321"/>
          </a:xfrm>
          <a:prstGeom prst="rect">
            <a:avLst/>
          </a:prstGeom>
        </p:spPr>
      </p:pic>
      <p:pic>
        <p:nvPicPr>
          <p:cNvPr id="12" name="Picture 11" descr="illuminations4.jpg">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81600" y="4343400"/>
            <a:ext cx="1295400" cy="1066800"/>
          </a:xfrm>
          <a:prstGeom prst="rect">
            <a:avLst/>
          </a:prstGeom>
        </p:spPr>
      </p:pic>
      <p:pic>
        <p:nvPicPr>
          <p:cNvPr id="13" name="Picture 12" descr="westcottgate.png">
            <a:hlinkClick r:id="rId17"/>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71800" y="5716750"/>
            <a:ext cx="1315272" cy="1065050"/>
          </a:xfrm>
          <a:prstGeom prst="rect">
            <a:avLst/>
          </a:prstGeom>
        </p:spPr>
      </p:pic>
      <p:pic>
        <p:nvPicPr>
          <p:cNvPr id="14" name="Picture 13" descr="garnetbg_logo_cropped.jpg">
            <a:hlinkClick r:id="rId19"/>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81601" y="5715000"/>
            <a:ext cx="1317434" cy="1066800"/>
          </a:xfrm>
          <a:prstGeom prst="rect">
            <a:avLst/>
          </a:prstGeom>
        </p:spPr>
      </p:pic>
      <p:sp>
        <p:nvSpPr>
          <p:cNvPr id="15" name="TextBox 14"/>
          <p:cNvSpPr txBox="1"/>
          <p:nvPr/>
        </p:nvSpPr>
        <p:spPr>
          <a:xfrm>
            <a:off x="517363" y="1740470"/>
            <a:ext cx="184666" cy="646331"/>
          </a:xfrm>
          <a:prstGeom prst="rect">
            <a:avLst/>
          </a:prstGeom>
          <a:noFill/>
        </p:spPr>
        <p:txBody>
          <a:bodyPr wrap="none" rtlCol="0">
            <a:spAutoFit/>
          </a:bodyPr>
          <a:lstStyle/>
          <a:p>
            <a:endParaRPr lang="en-US" dirty="0" smtClean="0"/>
          </a:p>
          <a:p>
            <a:endParaRPr lang="en-US" dirty="0"/>
          </a:p>
        </p:txBody>
      </p:sp>
      <p:sp>
        <p:nvSpPr>
          <p:cNvPr id="16" name="TextBox 15"/>
          <p:cNvSpPr txBox="1"/>
          <p:nvPr/>
        </p:nvSpPr>
        <p:spPr>
          <a:xfrm>
            <a:off x="2895600" y="1447800"/>
            <a:ext cx="1143000" cy="276999"/>
          </a:xfrm>
          <a:prstGeom prst="rect">
            <a:avLst/>
          </a:prstGeom>
          <a:noFill/>
        </p:spPr>
        <p:txBody>
          <a:bodyPr wrap="square" rtlCol="0">
            <a:spAutoFit/>
          </a:bodyPr>
          <a:lstStyle/>
          <a:p>
            <a:r>
              <a:rPr lang="en-US" sz="1200" dirty="0" smtClean="0"/>
              <a:t>Finding Aids</a:t>
            </a:r>
            <a:endParaRPr lang="en-US" sz="1200" dirty="0"/>
          </a:p>
        </p:txBody>
      </p:sp>
      <p:sp>
        <p:nvSpPr>
          <p:cNvPr id="18" name="TextBox 17"/>
          <p:cNvSpPr txBox="1"/>
          <p:nvPr/>
        </p:nvSpPr>
        <p:spPr>
          <a:xfrm>
            <a:off x="5105400" y="1447800"/>
            <a:ext cx="1301182" cy="276999"/>
          </a:xfrm>
          <a:prstGeom prst="rect">
            <a:avLst/>
          </a:prstGeom>
          <a:noFill/>
        </p:spPr>
        <p:txBody>
          <a:bodyPr wrap="none" rtlCol="0">
            <a:spAutoFit/>
          </a:bodyPr>
          <a:lstStyle/>
          <a:p>
            <a:r>
              <a:rPr lang="en-US" sz="1200" dirty="0" smtClean="0"/>
              <a:t>Digital Collections</a:t>
            </a:r>
            <a:endParaRPr lang="en-US" sz="1200" dirty="0"/>
          </a:p>
        </p:txBody>
      </p:sp>
      <p:sp>
        <p:nvSpPr>
          <p:cNvPr id="19" name="TextBox 18"/>
          <p:cNvSpPr txBox="1"/>
          <p:nvPr/>
        </p:nvSpPr>
        <p:spPr>
          <a:xfrm>
            <a:off x="2915373" y="2819400"/>
            <a:ext cx="1351827" cy="276999"/>
          </a:xfrm>
          <a:prstGeom prst="rect">
            <a:avLst/>
          </a:prstGeom>
          <a:noFill/>
        </p:spPr>
        <p:txBody>
          <a:bodyPr wrap="none" rtlCol="0">
            <a:spAutoFit/>
          </a:bodyPr>
          <a:lstStyle/>
          <a:p>
            <a:r>
              <a:rPr lang="en-US" sz="1200" dirty="0" smtClean="0"/>
              <a:t>University Records</a:t>
            </a:r>
            <a:endParaRPr lang="en-US" sz="1200" dirty="0"/>
          </a:p>
        </p:txBody>
      </p:sp>
      <p:sp>
        <p:nvSpPr>
          <p:cNvPr id="20" name="TextBox 19"/>
          <p:cNvSpPr txBox="1"/>
          <p:nvPr/>
        </p:nvSpPr>
        <p:spPr>
          <a:xfrm>
            <a:off x="5105400" y="2819400"/>
            <a:ext cx="737627" cy="276999"/>
          </a:xfrm>
          <a:prstGeom prst="rect">
            <a:avLst/>
          </a:prstGeom>
          <a:noFill/>
        </p:spPr>
        <p:txBody>
          <a:bodyPr wrap="none" rtlCol="0">
            <a:spAutoFit/>
          </a:bodyPr>
          <a:lstStyle/>
          <a:p>
            <a:r>
              <a:rPr lang="en-US" sz="1200" dirty="0" smtClean="0"/>
              <a:t>Museum</a:t>
            </a:r>
            <a:endParaRPr lang="en-US" sz="1200" dirty="0"/>
          </a:p>
        </p:txBody>
      </p:sp>
      <p:sp>
        <p:nvSpPr>
          <p:cNvPr id="21" name="TextBox 20"/>
          <p:cNvSpPr txBox="1"/>
          <p:nvPr/>
        </p:nvSpPr>
        <p:spPr>
          <a:xfrm>
            <a:off x="2928711" y="5410200"/>
            <a:ext cx="957489" cy="276999"/>
          </a:xfrm>
          <a:prstGeom prst="rect">
            <a:avLst/>
          </a:prstGeom>
          <a:noFill/>
        </p:spPr>
        <p:txBody>
          <a:bodyPr wrap="none" rtlCol="0">
            <a:spAutoFit/>
          </a:bodyPr>
          <a:lstStyle/>
          <a:p>
            <a:r>
              <a:rPr lang="en-US" sz="1200" dirty="0" smtClean="0"/>
              <a:t>Legacy Walk</a:t>
            </a:r>
            <a:endParaRPr lang="en-US" sz="1200" dirty="0"/>
          </a:p>
        </p:txBody>
      </p:sp>
    </p:spTree>
    <p:extLst>
      <p:ext uri="{BB962C8B-B14F-4D97-AF65-F5344CB8AC3E}">
        <p14:creationId xmlns:p14="http://schemas.microsoft.com/office/powerpoint/2010/main" val="9166396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latin typeface="Century Gothic"/>
                <a:cs typeface="Century Gothic"/>
              </a:rPr>
              <a:t>Outreach &amp; Access</a:t>
            </a:r>
            <a:endParaRPr lang="en-US" sz="2400" i="1" dirty="0">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graphicFrame>
        <p:nvGraphicFramePr>
          <p:cNvPr id="8" name="Chart 7"/>
          <p:cNvGraphicFramePr/>
          <p:nvPr>
            <p:extLst>
              <p:ext uri="{D42A27DB-BD31-4B8C-83A1-F6EECF244321}">
                <p14:modId xmlns:p14="http://schemas.microsoft.com/office/powerpoint/2010/main" val="242231650"/>
              </p:ext>
            </p:extLst>
          </p:nvPr>
        </p:nvGraphicFramePr>
        <p:xfrm>
          <a:off x="3581400" y="3657600"/>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5941" t="10000" r="7164"/>
          <a:stretch/>
        </p:blipFill>
        <p:spPr>
          <a:xfrm>
            <a:off x="2514600" y="1219200"/>
            <a:ext cx="4341519"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0759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latin typeface="Century Gothic"/>
                <a:cs typeface="Century Gothic"/>
              </a:rPr>
              <a:t>Facebook</a:t>
            </a:r>
            <a:endParaRPr lang="en-US" sz="2400" i="1" dirty="0">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15" name="TextBox 14"/>
          <p:cNvSpPr txBox="1"/>
          <p:nvPr/>
        </p:nvSpPr>
        <p:spPr>
          <a:xfrm>
            <a:off x="517363" y="1740470"/>
            <a:ext cx="184666" cy="646331"/>
          </a:xfrm>
          <a:prstGeom prst="rect">
            <a:avLst/>
          </a:prstGeom>
          <a:noFill/>
        </p:spPr>
        <p:txBody>
          <a:bodyPr wrap="none" rtlCol="0">
            <a:spAutoFit/>
          </a:bodyPr>
          <a:lstStyle/>
          <a:p>
            <a:endParaRPr lang="en-US" dirty="0" smtClean="0"/>
          </a:p>
          <a:p>
            <a:endParaRPr lang="en-US" dirty="0"/>
          </a:p>
        </p:txBody>
      </p:sp>
      <p:pic>
        <p:nvPicPr>
          <p:cNvPr id="5" name="Picture 4" descr="Screen shot 2015-03-30 at 8.10.27 PM.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395542" y="1338844"/>
            <a:ext cx="5691058" cy="4528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87327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latin typeface="Century Gothic"/>
                <a:cs typeface="Century Gothic"/>
              </a:rPr>
              <a:t>Blog</a:t>
            </a:r>
            <a:endParaRPr lang="en-US" sz="2400" i="1" dirty="0">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15" name="TextBox 14"/>
          <p:cNvSpPr txBox="1"/>
          <p:nvPr/>
        </p:nvSpPr>
        <p:spPr>
          <a:xfrm>
            <a:off x="517363" y="1740470"/>
            <a:ext cx="184666" cy="646331"/>
          </a:xfrm>
          <a:prstGeom prst="rect">
            <a:avLst/>
          </a:prstGeom>
          <a:noFill/>
        </p:spPr>
        <p:txBody>
          <a:bodyPr wrap="none" rtlCol="0">
            <a:spAutoFit/>
          </a:bodyPr>
          <a:lstStyle/>
          <a:p>
            <a:endParaRPr lang="en-US" dirty="0" smtClean="0"/>
          </a:p>
          <a:p>
            <a:endParaRPr lang="en-US" dirty="0"/>
          </a:p>
        </p:txBody>
      </p:sp>
      <p:pic>
        <p:nvPicPr>
          <p:cNvPr id="6" name="Picture 5" descr="Screen shot 2015-03-30 at 8.20.42 PM.png"/>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60" r="2192"/>
          <a:stretch/>
        </p:blipFill>
        <p:spPr>
          <a:xfrm>
            <a:off x="1371600" y="1295400"/>
            <a:ext cx="5715000" cy="43239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76993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latin typeface="Century Gothic"/>
                <a:cs typeface="Century Gothic"/>
              </a:rPr>
              <a:t>Heritage Museum</a:t>
            </a:r>
            <a:endParaRPr lang="en-US" sz="2400" i="1" dirty="0">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graphicFrame>
        <p:nvGraphicFramePr>
          <p:cNvPr id="5" name="Chart 4"/>
          <p:cNvGraphicFramePr/>
          <p:nvPr>
            <p:extLst>
              <p:ext uri="{D42A27DB-BD31-4B8C-83A1-F6EECF244321}">
                <p14:modId xmlns:p14="http://schemas.microsoft.com/office/powerpoint/2010/main" val="1271202649"/>
              </p:ext>
            </p:extLst>
          </p:nvPr>
        </p:nvGraphicFramePr>
        <p:xfrm>
          <a:off x="3962400" y="1981200"/>
          <a:ext cx="4800600" cy="30480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descr="heritagemuseumuniversity-communications_resized_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514" y="4152900"/>
            <a:ext cx="3211286" cy="22479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038600" y="1371600"/>
            <a:ext cx="4548729" cy="369332"/>
          </a:xfrm>
          <a:prstGeom prst="rect">
            <a:avLst/>
          </a:prstGeom>
          <a:noFill/>
        </p:spPr>
        <p:txBody>
          <a:bodyPr wrap="none" rtlCol="0">
            <a:spAutoFit/>
          </a:bodyPr>
          <a:lstStyle/>
          <a:p>
            <a:r>
              <a:rPr lang="en-US" dirty="0">
                <a:latin typeface="Century Gothic" panose="020B0502020202020204" pitchFamily="34" charset="0"/>
              </a:rPr>
              <a:t>Heritage Museum Visitors </a:t>
            </a:r>
            <a:r>
              <a:rPr lang="en-US" dirty="0" smtClean="0">
                <a:latin typeface="Century Gothic" panose="020B0502020202020204" pitchFamily="34" charset="0"/>
              </a:rPr>
              <a:t>Fall 2014= </a:t>
            </a:r>
            <a:r>
              <a:rPr lang="en-US" dirty="0">
                <a:latin typeface="Century Gothic" panose="020B0502020202020204" pitchFamily="34" charset="0"/>
              </a:rPr>
              <a:t>982</a:t>
            </a:r>
          </a:p>
        </p:txBody>
      </p:sp>
      <p:pic>
        <p:nvPicPr>
          <p:cNvPr id="8" name="Picture 7" descr="photo998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1459422"/>
            <a:ext cx="3124200" cy="2274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63452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169839_963774606995893_50652012669754981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417" y="467517"/>
            <a:ext cx="1559983" cy="2351883"/>
          </a:xfrm>
          <a:prstGeom prst="rect">
            <a:avLst/>
          </a:prstGeom>
          <a:ln>
            <a:noFill/>
          </a:ln>
          <a:effectLst>
            <a:outerShdw blurRad="292100" dist="139700" dir="2700000" algn="tl" rotWithShape="0">
              <a:srgbClr val="333333">
                <a:alpha val="65000"/>
              </a:srgbClr>
            </a:outerShdw>
          </a:effectLst>
        </p:spPr>
      </p:pic>
      <p:pic>
        <p:nvPicPr>
          <p:cNvPr id="2" name="Picture 1" descr="fsu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3" name="TextBox 2"/>
          <p:cNvSpPr txBox="1"/>
          <p:nvPr/>
        </p:nvSpPr>
        <p:spPr>
          <a:xfrm>
            <a:off x="457200" y="457200"/>
            <a:ext cx="5791200" cy="830997"/>
          </a:xfrm>
          <a:prstGeom prst="rect">
            <a:avLst/>
          </a:prstGeom>
          <a:noFill/>
        </p:spPr>
        <p:txBody>
          <a:bodyPr wrap="square" rtlCol="0">
            <a:spAutoFit/>
          </a:bodyPr>
          <a:lstStyle/>
          <a:p>
            <a:r>
              <a:rPr lang="en-US" sz="2400" i="1" dirty="0" smtClean="0">
                <a:latin typeface="Century Gothic"/>
                <a:cs typeface="Century Gothic"/>
              </a:rPr>
              <a:t>Looking Forward</a:t>
            </a:r>
          </a:p>
          <a:p>
            <a:endParaRPr lang="en-US" sz="2400" i="1" dirty="0">
              <a:latin typeface="Century Gothic"/>
              <a:cs typeface="Century Gothic"/>
            </a:endParaRPr>
          </a:p>
        </p:txBody>
      </p:sp>
      <p:sp>
        <p:nvSpPr>
          <p:cNvPr id="4" name="TextBox 3"/>
          <p:cNvSpPr txBox="1"/>
          <p:nvPr/>
        </p:nvSpPr>
        <p:spPr>
          <a:xfrm>
            <a:off x="444803" y="1371600"/>
            <a:ext cx="8394397" cy="2646879"/>
          </a:xfrm>
          <a:prstGeom prst="rect">
            <a:avLst/>
          </a:prstGeom>
          <a:noFill/>
        </p:spPr>
        <p:txBody>
          <a:bodyPr wrap="square" rtlCol="0">
            <a:spAutoFit/>
          </a:bodyPr>
          <a:lstStyle/>
          <a:p>
            <a:endParaRPr lang="en-US" dirty="0" smtClean="0">
              <a:latin typeface="Century Gothic"/>
              <a:cs typeface="Century Gothic"/>
            </a:endParaRPr>
          </a:p>
          <a:p>
            <a:pPr marL="285750" indent="-285750">
              <a:buFont typeface="Arial" panose="020B0604020202020204" pitchFamily="34" charset="0"/>
              <a:buChar char="•"/>
            </a:pPr>
            <a:endParaRPr lang="en-US" dirty="0" smtClean="0">
              <a:latin typeface="Century Gothic"/>
              <a:cs typeface="Century Gothic"/>
            </a:endParaRPr>
          </a:p>
          <a:p>
            <a:endParaRPr lang="en-US" dirty="0" smtClean="0">
              <a:latin typeface="Century Gothic"/>
              <a:cs typeface="Century Gothic"/>
            </a:endParaRPr>
          </a:p>
          <a:p>
            <a:pPr marL="285750" indent="-285750">
              <a:buFont typeface="Arial" panose="020B0604020202020204" pitchFamily="34" charset="0"/>
              <a:buChar char="•"/>
            </a:pPr>
            <a:endParaRPr lang="en-US" dirty="0" smtClean="0">
              <a:latin typeface="Century Gothic"/>
              <a:cs typeface="Century Gothic"/>
            </a:endParaRPr>
          </a:p>
          <a:p>
            <a:pPr marL="285750" indent="-285750">
              <a:buFont typeface="Arial" panose="020B0604020202020204" pitchFamily="34" charset="0"/>
              <a:buChar char="•"/>
            </a:pPr>
            <a:endParaRPr lang="en-US" dirty="0" smtClean="0">
              <a:latin typeface="Century Gothic"/>
              <a:cs typeface="Century Gothic"/>
            </a:endParaRPr>
          </a:p>
          <a:p>
            <a:endParaRPr lang="en-US" dirty="0" smtClean="0">
              <a:latin typeface="Century Gothic"/>
              <a:cs typeface="Century Gothic"/>
            </a:endParaRPr>
          </a:p>
          <a:p>
            <a:pPr marL="342900" indent="-342900">
              <a:buFont typeface="Arial"/>
              <a:buChar char="•"/>
            </a:pPr>
            <a:endParaRPr lang="en-US" dirty="0" smtClean="0">
              <a:latin typeface="Century Gothic"/>
              <a:cs typeface="Century Gothic"/>
            </a:endParaRPr>
          </a:p>
          <a:p>
            <a:endParaRPr lang="en-US" sz="2000" dirty="0" smtClean="0">
              <a:latin typeface="Century Gothic"/>
              <a:cs typeface="Century Gothic"/>
            </a:endParaRPr>
          </a:p>
          <a:p>
            <a:endParaRPr lang="en-US" sz="2000" dirty="0">
              <a:latin typeface="Century Gothic"/>
              <a:cs typeface="Century Gothic"/>
            </a:endParaRPr>
          </a:p>
        </p:txBody>
      </p:sp>
      <p:pic>
        <p:nvPicPr>
          <p:cNvPr id="5" name="Picture 4" descr="8747559063_e386e59b08_z.jpg"/>
          <p:cNvPicPr>
            <a:picLocks noChangeAspect="1"/>
          </p:cNvPicPr>
          <p:nvPr/>
        </p:nvPicPr>
        <p:blipFill rotWithShape="1">
          <a:blip r:embed="rId5">
            <a:extLst>
              <a:ext uri="{28A0092B-C50C-407E-A947-70E740481C1C}">
                <a14:useLocalDpi xmlns:a14="http://schemas.microsoft.com/office/drawing/2010/main" val="0"/>
              </a:ext>
            </a:extLst>
          </a:blip>
          <a:srcRect r="10732" b="18148"/>
          <a:stretch/>
        </p:blipFill>
        <p:spPr>
          <a:xfrm>
            <a:off x="4710224" y="1371600"/>
            <a:ext cx="1614376" cy="2209800"/>
          </a:xfrm>
          <a:prstGeom prst="rect">
            <a:avLst/>
          </a:prstGeom>
          <a:ln>
            <a:noFill/>
          </a:ln>
          <a:effectLst>
            <a:outerShdw blurRad="292100" dist="139700" dir="2700000" algn="tl" rotWithShape="0">
              <a:srgbClr val="333333">
                <a:alpha val="65000"/>
              </a:srgbClr>
            </a:outerShdw>
          </a:effectLst>
        </p:spPr>
      </p:pic>
      <p:pic>
        <p:nvPicPr>
          <p:cNvPr id="6" name="Picture 5" descr="MaryCarson193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048000"/>
            <a:ext cx="1683068" cy="23622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800" y="4724400"/>
            <a:ext cx="2743200" cy="164043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7200" y="1543883"/>
            <a:ext cx="4191000"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Century Gothic" panose="020B0502020202020204" pitchFamily="34" charset="0"/>
              </a:rPr>
              <a:t>Increasing outreach</a:t>
            </a:r>
          </a:p>
          <a:p>
            <a:pPr marL="742950" lvl="1" indent="-285750">
              <a:buFont typeface="Arial" panose="020B0604020202020204" pitchFamily="34" charset="0"/>
              <a:buChar char="•"/>
            </a:pPr>
            <a:r>
              <a:rPr lang="en-US" dirty="0" smtClean="0">
                <a:latin typeface="Century Gothic" panose="020B0502020202020204" pitchFamily="34" charset="0"/>
              </a:rPr>
              <a:t>activities </a:t>
            </a:r>
            <a:endParaRPr lang="en-US" dirty="0">
              <a:latin typeface="Century Gothic" panose="020B0502020202020204" pitchFamily="34" charset="0"/>
            </a:endParaRPr>
          </a:p>
          <a:p>
            <a:pPr marL="742950" lvl="1" indent="-285750">
              <a:buFont typeface="Arial" panose="020B0604020202020204" pitchFamily="34" charset="0"/>
              <a:buChar char="•"/>
            </a:pPr>
            <a:r>
              <a:rPr lang="en-US" dirty="0" smtClean="0">
                <a:latin typeface="Century Gothic" panose="020B0502020202020204" pitchFamily="34" charset="0"/>
              </a:rPr>
              <a:t> engagement</a:t>
            </a:r>
          </a:p>
          <a:p>
            <a:pPr marL="285750" indent="-285750">
              <a:buFont typeface="Arial" panose="020B0604020202020204" pitchFamily="34" charset="0"/>
              <a:buChar char="•"/>
            </a:pPr>
            <a:r>
              <a:rPr lang="en-US" dirty="0" smtClean="0">
                <a:latin typeface="Century Gothic" panose="020B0502020202020204" pitchFamily="34" charset="0"/>
              </a:rPr>
              <a:t>Increasing </a:t>
            </a:r>
            <a:r>
              <a:rPr lang="en-US" dirty="0" smtClean="0">
                <a:latin typeface="Century Gothic" panose="020B0502020202020204" pitchFamily="34" charset="0"/>
              </a:rPr>
              <a:t>awareness</a:t>
            </a:r>
            <a:endParaRPr lang="en-US" dirty="0" smtClean="0">
              <a:latin typeface="Century Gothic" panose="020B0502020202020204" pitchFamily="34" charset="0"/>
            </a:endParaRPr>
          </a:p>
          <a:p>
            <a:pPr marL="742950" lvl="1" indent="-285750">
              <a:buFont typeface="Arial" panose="020B0604020202020204" pitchFamily="34" charset="0"/>
              <a:buChar char="•"/>
            </a:pPr>
            <a:r>
              <a:rPr lang="en-US" dirty="0" smtClean="0">
                <a:latin typeface="Century Gothic" panose="020B0502020202020204" pitchFamily="34" charset="0"/>
              </a:rPr>
              <a:t>departments/ records</a:t>
            </a:r>
          </a:p>
          <a:p>
            <a:pPr marL="742950" lvl="1" indent="-285750">
              <a:buFont typeface="Arial" panose="020B0604020202020204" pitchFamily="34" charset="0"/>
              <a:buChar char="•"/>
            </a:pPr>
            <a:r>
              <a:rPr lang="en-US" dirty="0" smtClean="0">
                <a:latin typeface="Century Gothic" panose="020B0502020202020204" pitchFamily="34" charset="0"/>
              </a:rPr>
              <a:t>student </a:t>
            </a:r>
            <a:r>
              <a:rPr lang="en-US" dirty="0" smtClean="0">
                <a:latin typeface="Century Gothic" panose="020B0502020202020204" pitchFamily="34" charset="0"/>
              </a:rPr>
              <a:t>groups/new alumni</a:t>
            </a:r>
            <a:endParaRPr lang="en-US" dirty="0" smtClean="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Service</a:t>
            </a:r>
          </a:p>
          <a:p>
            <a:pPr marL="285750" indent="-285750">
              <a:buFont typeface="Arial" panose="020B0604020202020204" pitchFamily="34" charset="0"/>
              <a:buChar char="•"/>
            </a:pPr>
            <a:r>
              <a:rPr lang="en-US" dirty="0" smtClean="0">
                <a:latin typeface="Century Gothic" panose="020B0502020202020204" pitchFamily="34" charset="0"/>
              </a:rPr>
              <a:t>New exhibits</a:t>
            </a:r>
          </a:p>
          <a:p>
            <a:pPr marL="285750" indent="-285750">
              <a:buFont typeface="Arial" panose="020B0604020202020204" pitchFamily="34" charset="0"/>
              <a:buChar char="•"/>
            </a:pPr>
            <a:r>
              <a:rPr lang="en-US" dirty="0" smtClean="0">
                <a:latin typeface="Century Gothic" panose="020B0502020202020204" pitchFamily="34" charset="0"/>
              </a:rPr>
              <a:t>Processing </a:t>
            </a:r>
          </a:p>
          <a:p>
            <a:pPr marL="285750" indent="-285750">
              <a:buFont typeface="Arial" panose="020B0604020202020204" pitchFamily="34" charset="0"/>
              <a:buChar char="•"/>
            </a:pPr>
            <a:r>
              <a:rPr lang="en-US" dirty="0" smtClean="0">
                <a:latin typeface="Century Gothic" panose="020B0502020202020204" pitchFamily="34" charset="0"/>
              </a:rPr>
              <a:t>Digital collections</a:t>
            </a:r>
          </a:p>
          <a:p>
            <a:pPr marL="742950" lvl="1" indent="-285750">
              <a:buFont typeface="Arial" panose="020B0604020202020204" pitchFamily="34" charset="0"/>
              <a:buChar char="•"/>
            </a:pPr>
            <a:r>
              <a:rPr lang="en-US" dirty="0" err="1">
                <a:latin typeface="Century Gothic" panose="020B0502020202020204" pitchFamily="34" charset="0"/>
              </a:rPr>
              <a:t>d</a:t>
            </a:r>
            <a:r>
              <a:rPr lang="en-US" dirty="0" err="1" smtClean="0">
                <a:latin typeface="Century Gothic" panose="020B0502020202020204" pitchFamily="34" charset="0"/>
              </a:rPr>
              <a:t>igitzation</a:t>
            </a:r>
            <a:endParaRPr lang="en-US" dirty="0" smtClean="0">
              <a:latin typeface="Century Gothic" panose="020B0502020202020204" pitchFamily="34" charset="0"/>
            </a:endParaRPr>
          </a:p>
          <a:p>
            <a:pPr marL="742950" lvl="1" indent="-285750">
              <a:buFont typeface="Arial" panose="020B0604020202020204" pitchFamily="34" charset="0"/>
              <a:buChar char="•"/>
            </a:pPr>
            <a:r>
              <a:rPr lang="en-US" dirty="0">
                <a:latin typeface="Century Gothic" panose="020B0502020202020204" pitchFamily="34" charset="0"/>
              </a:rPr>
              <a:t>b</a:t>
            </a:r>
            <a:r>
              <a:rPr lang="en-US" dirty="0" smtClean="0">
                <a:latin typeface="Century Gothic" panose="020B0502020202020204" pitchFamily="34" charset="0"/>
              </a:rPr>
              <a:t>orn digital</a:t>
            </a:r>
          </a:p>
          <a:p>
            <a:pPr marL="285750" indent="-285750">
              <a:buFont typeface="Arial" panose="020B0604020202020204" pitchFamily="34" charset="0"/>
              <a:buChar char="•"/>
            </a:pPr>
            <a:r>
              <a:rPr lang="en-US" dirty="0" smtClean="0">
                <a:latin typeface="Century Gothic" panose="020B0502020202020204" pitchFamily="34" charset="0"/>
              </a:rPr>
              <a:t>Partnerships</a:t>
            </a:r>
          </a:p>
          <a:p>
            <a:endParaRPr lang="en-US" dirty="0" smtClean="0">
              <a:latin typeface="Century Gothic" panose="020B0502020202020204" pitchFamily="34" charset="0"/>
            </a:endParaRPr>
          </a:p>
          <a:p>
            <a:endParaRPr lang="en-US" dirty="0"/>
          </a:p>
        </p:txBody>
      </p:sp>
    </p:spTree>
    <p:extLst>
      <p:ext uri="{BB962C8B-B14F-4D97-AF65-F5344CB8AC3E}">
        <p14:creationId xmlns:p14="http://schemas.microsoft.com/office/powerpoint/2010/main" val="41096029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8" name="TextBox 7"/>
          <p:cNvSpPr txBox="1"/>
          <p:nvPr/>
        </p:nvSpPr>
        <p:spPr>
          <a:xfrm>
            <a:off x="533400" y="457200"/>
            <a:ext cx="2971276" cy="769441"/>
          </a:xfrm>
          <a:prstGeom prst="rect">
            <a:avLst/>
          </a:prstGeom>
          <a:noFill/>
        </p:spPr>
        <p:txBody>
          <a:bodyPr wrap="none" rtlCol="0">
            <a:spAutoFit/>
          </a:bodyPr>
          <a:lstStyle/>
          <a:p>
            <a:r>
              <a:rPr lang="en-US" sz="2000" i="1" dirty="0" smtClean="0">
                <a:solidFill>
                  <a:srgbClr val="000000"/>
                </a:solidFill>
                <a:latin typeface="Century Gothic"/>
                <a:cs typeface="Century Gothic"/>
              </a:rPr>
              <a:t>Florida State University</a:t>
            </a:r>
          </a:p>
          <a:p>
            <a:endParaRPr lang="en-US" sz="2400" i="1" dirty="0" smtClean="0">
              <a:solidFill>
                <a:schemeClr val="tx1">
                  <a:lumMod val="75000"/>
                  <a:lumOff val="25000"/>
                </a:schemeClr>
              </a:solidFill>
              <a:latin typeface="Adobe Caslon Pro"/>
              <a:cs typeface="Adobe Caslon Pro"/>
            </a:endParaRPr>
          </a:p>
        </p:txBody>
      </p:sp>
      <p:sp>
        <p:nvSpPr>
          <p:cNvPr id="5" name="TextBox 4"/>
          <p:cNvSpPr txBox="1"/>
          <p:nvPr/>
        </p:nvSpPr>
        <p:spPr>
          <a:xfrm>
            <a:off x="533400" y="990600"/>
            <a:ext cx="8305800" cy="4985981"/>
          </a:xfrm>
          <a:prstGeom prst="rect">
            <a:avLst/>
          </a:prstGeom>
          <a:noFill/>
        </p:spPr>
        <p:txBody>
          <a:bodyPr wrap="square" rtlCol="0">
            <a:spAutoFit/>
          </a:bodyPr>
          <a:lstStyle/>
          <a:p>
            <a:endParaRPr lang="en-US" sz="1200" dirty="0">
              <a:solidFill>
                <a:srgbClr val="000000"/>
              </a:solidFill>
              <a:latin typeface="Adobe Caslon Pro"/>
              <a:cs typeface="Adobe Caslon Pro"/>
            </a:endParaRPr>
          </a:p>
          <a:p>
            <a:r>
              <a:rPr lang="en-US" dirty="0" smtClean="0">
                <a:solidFill>
                  <a:srgbClr val="000000"/>
                </a:solidFill>
                <a:latin typeface="Century Gothic"/>
                <a:cs typeface="Century Gothic"/>
              </a:rPr>
              <a:t>1851</a:t>
            </a:r>
            <a:r>
              <a:rPr lang="en-US" dirty="0">
                <a:solidFill>
                  <a:srgbClr val="000000"/>
                </a:solidFill>
                <a:latin typeface="Century Gothic"/>
                <a:cs typeface="Century Gothic"/>
              </a:rPr>
              <a:t> </a:t>
            </a:r>
            <a:r>
              <a:rPr lang="en-US" dirty="0" smtClean="0">
                <a:solidFill>
                  <a:srgbClr val="000000"/>
                </a:solidFill>
                <a:latin typeface="Century Gothic"/>
                <a:cs typeface="Century Gothic"/>
              </a:rPr>
              <a:t>- by an act of the General Assembly of Florida to creating two seminaries of higher learning; one east of the Suwannee, and one west</a:t>
            </a:r>
          </a:p>
          <a:p>
            <a:endParaRPr lang="en-US" dirty="0" smtClean="0">
              <a:solidFill>
                <a:srgbClr val="000000"/>
              </a:solidFill>
              <a:latin typeface="Century Gothic"/>
              <a:cs typeface="Century Gothic"/>
            </a:endParaRPr>
          </a:p>
          <a:p>
            <a:r>
              <a:rPr lang="en-US" dirty="0">
                <a:solidFill>
                  <a:srgbClr val="000000"/>
                </a:solidFill>
                <a:latin typeface="Century Gothic"/>
                <a:cs typeface="Century Gothic"/>
              </a:rPr>
              <a:t>1885       Florida </a:t>
            </a:r>
            <a:r>
              <a:rPr lang="en-US" dirty="0" smtClean="0">
                <a:solidFill>
                  <a:srgbClr val="000000"/>
                </a:solidFill>
                <a:latin typeface="Century Gothic"/>
                <a:cs typeface="Century Gothic"/>
              </a:rPr>
              <a:t>Institute – secondary school and college</a:t>
            </a:r>
            <a:endParaRPr lang="en-US" dirty="0">
              <a:solidFill>
                <a:srgbClr val="000000"/>
              </a:solidFill>
              <a:latin typeface="Century Gothic"/>
              <a:cs typeface="Century Gothic"/>
            </a:endParaRPr>
          </a:p>
          <a:p>
            <a:r>
              <a:rPr lang="en-US" dirty="0" smtClean="0">
                <a:solidFill>
                  <a:srgbClr val="000000"/>
                </a:solidFill>
                <a:latin typeface="Century Gothic"/>
                <a:cs typeface="Century Gothic"/>
              </a:rPr>
              <a:t>1857       </a:t>
            </a:r>
            <a:r>
              <a:rPr lang="en-US" dirty="0">
                <a:solidFill>
                  <a:srgbClr val="000000"/>
                </a:solidFill>
                <a:latin typeface="Century Gothic"/>
                <a:cs typeface="Century Gothic"/>
              </a:rPr>
              <a:t>Tallahassee selected West Florida Seminary</a:t>
            </a:r>
            <a:endParaRPr lang="en-US" dirty="0" smtClean="0">
              <a:solidFill>
                <a:srgbClr val="000000"/>
              </a:solidFill>
              <a:latin typeface="Century Gothic"/>
              <a:cs typeface="Century Gothic"/>
            </a:endParaRPr>
          </a:p>
          <a:p>
            <a:r>
              <a:rPr lang="en-US" dirty="0" smtClean="0">
                <a:solidFill>
                  <a:srgbClr val="000000"/>
                </a:solidFill>
                <a:latin typeface="Century Gothic"/>
                <a:cs typeface="Century Gothic"/>
              </a:rPr>
              <a:t>1858 	 Absorbs Leon Female Academy  </a:t>
            </a:r>
          </a:p>
          <a:p>
            <a:pPr marL="342900" indent="-342900">
              <a:buAutoNum type="arabicPlain" startAt="186"/>
            </a:pPr>
            <a:r>
              <a:rPr lang="en-US" dirty="0" smtClean="0">
                <a:solidFill>
                  <a:srgbClr val="000000"/>
                </a:solidFill>
                <a:latin typeface="Century Gothic"/>
                <a:cs typeface="Century Gothic"/>
              </a:rPr>
              <a:t>1       Florida Military and Collegiate Institute</a:t>
            </a:r>
          </a:p>
          <a:p>
            <a:r>
              <a:rPr lang="en-US" dirty="0" smtClean="0">
                <a:solidFill>
                  <a:srgbClr val="000000"/>
                </a:solidFill>
                <a:latin typeface="Century Gothic"/>
                <a:cs typeface="Century Gothic"/>
              </a:rPr>
              <a:t>1865       West Florida Seminary</a:t>
            </a:r>
          </a:p>
          <a:p>
            <a:pPr marL="342900" indent="-342900">
              <a:buAutoNum type="arabicPlain" startAt="1883"/>
            </a:pPr>
            <a:r>
              <a:rPr lang="en-US" dirty="0" smtClean="0">
                <a:solidFill>
                  <a:srgbClr val="000000"/>
                </a:solidFill>
                <a:latin typeface="Century Gothic"/>
                <a:cs typeface="Century Gothic"/>
              </a:rPr>
              <a:t>       Florida </a:t>
            </a:r>
            <a:r>
              <a:rPr lang="en-US" dirty="0" smtClean="0">
                <a:solidFill>
                  <a:srgbClr val="000000"/>
                </a:solidFill>
                <a:latin typeface="Century Gothic"/>
                <a:cs typeface="Century Gothic"/>
              </a:rPr>
              <a:t>University (part </a:t>
            </a:r>
            <a:r>
              <a:rPr lang="en-US" dirty="0" smtClean="0">
                <a:solidFill>
                  <a:srgbClr val="000000"/>
                </a:solidFill>
                <a:latin typeface="Century Gothic"/>
                <a:cs typeface="Century Gothic"/>
              </a:rPr>
              <a:t>of</a:t>
            </a:r>
            <a:r>
              <a:rPr lang="en-US" dirty="0">
                <a:solidFill>
                  <a:srgbClr val="000000"/>
                </a:solidFill>
                <a:latin typeface="Century Gothic"/>
                <a:cs typeface="Century Gothic"/>
              </a:rPr>
              <a:t> </a:t>
            </a:r>
            <a:r>
              <a:rPr lang="en-US" dirty="0" smtClean="0">
                <a:solidFill>
                  <a:srgbClr val="000000"/>
                </a:solidFill>
                <a:latin typeface="Century Gothic"/>
                <a:cs typeface="Century Gothic"/>
              </a:rPr>
              <a:t>the first official university in the state)</a:t>
            </a:r>
            <a:endParaRPr lang="en-US" dirty="0" smtClean="0">
              <a:solidFill>
                <a:srgbClr val="000000"/>
              </a:solidFill>
              <a:latin typeface="Century Gothic"/>
              <a:cs typeface="Century Gothic"/>
            </a:endParaRPr>
          </a:p>
          <a:p>
            <a:r>
              <a:rPr lang="en-US" dirty="0" smtClean="0">
                <a:solidFill>
                  <a:srgbClr val="000000"/>
                </a:solidFill>
                <a:latin typeface="Century Gothic"/>
                <a:cs typeface="Century Gothic"/>
              </a:rPr>
              <a:t>1885       Recognized as part of University of Florida (act repealed 1903)</a:t>
            </a:r>
            <a:endParaRPr lang="en-US" dirty="0" smtClean="0">
              <a:solidFill>
                <a:srgbClr val="000000"/>
              </a:solidFill>
              <a:latin typeface="Century Gothic"/>
              <a:cs typeface="Century Gothic"/>
            </a:endParaRPr>
          </a:p>
          <a:p>
            <a:r>
              <a:rPr lang="en-US" dirty="0" smtClean="0">
                <a:solidFill>
                  <a:srgbClr val="000000"/>
                </a:solidFill>
                <a:latin typeface="Century Gothic"/>
                <a:cs typeface="Century Gothic"/>
              </a:rPr>
              <a:t>1901       Florida State College</a:t>
            </a:r>
          </a:p>
          <a:p>
            <a:r>
              <a:rPr lang="en-US" dirty="0" smtClean="0">
                <a:solidFill>
                  <a:srgbClr val="000000"/>
                </a:solidFill>
                <a:latin typeface="Century Gothic"/>
                <a:cs typeface="Century Gothic"/>
              </a:rPr>
              <a:t>1905       Florida Female College</a:t>
            </a:r>
          </a:p>
          <a:p>
            <a:r>
              <a:rPr lang="en-US" dirty="0" smtClean="0">
                <a:solidFill>
                  <a:srgbClr val="000000"/>
                </a:solidFill>
                <a:latin typeface="Century Gothic"/>
                <a:cs typeface="Century Gothic"/>
              </a:rPr>
              <a:t>1909       Florida State College for Women</a:t>
            </a:r>
          </a:p>
          <a:p>
            <a:r>
              <a:rPr lang="en-US" dirty="0" smtClean="0">
                <a:solidFill>
                  <a:srgbClr val="000000"/>
                </a:solidFill>
                <a:latin typeface="Century Gothic"/>
                <a:cs typeface="Century Gothic"/>
              </a:rPr>
              <a:t>1947       Florida State University</a:t>
            </a:r>
          </a:p>
          <a:p>
            <a:endParaRPr lang="en-US" dirty="0">
              <a:solidFill>
                <a:srgbClr val="000000"/>
              </a:solidFill>
              <a:latin typeface="Century Gothic"/>
              <a:cs typeface="Century Gothic"/>
            </a:endParaRPr>
          </a:p>
          <a:p>
            <a:endParaRPr lang="en-US" dirty="0" smtClean="0">
              <a:solidFill>
                <a:schemeClr val="tx1">
                  <a:lumMod val="75000"/>
                  <a:lumOff val="25000"/>
                </a:schemeClr>
              </a:solidFill>
              <a:latin typeface="Century Gothic"/>
              <a:cs typeface="Century Gothic"/>
            </a:endParaRPr>
          </a:p>
          <a:p>
            <a:endParaRPr lang="en-US" dirty="0" smtClean="0">
              <a:latin typeface="Adobe Caslon Pro"/>
              <a:cs typeface="Adobe Caslon Pro"/>
            </a:endParaRPr>
          </a:p>
        </p:txBody>
      </p:sp>
      <p:pic>
        <p:nvPicPr>
          <p:cNvPr id="2" name="Picture 1" descr="seminarywestofthesuwanneeseal-whit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5257800"/>
            <a:ext cx="1143000" cy="1275726"/>
          </a:xfrm>
          <a:prstGeom prst="rect">
            <a:avLst/>
          </a:prstGeom>
        </p:spPr>
      </p:pic>
      <p:pic>
        <p:nvPicPr>
          <p:cNvPr id="6" name="Picture 5" descr="fsc-seal-whit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5257800"/>
            <a:ext cx="1779210" cy="1283573"/>
          </a:xfrm>
          <a:prstGeom prst="rect">
            <a:avLst/>
          </a:prstGeom>
        </p:spPr>
      </p:pic>
      <p:pic>
        <p:nvPicPr>
          <p:cNvPr id="7" name="Picture 6" descr="floridastatecollegeforwomenseal-whit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2739" y="5257800"/>
            <a:ext cx="1266061" cy="1295400"/>
          </a:xfrm>
          <a:prstGeom prst="rect">
            <a:avLst/>
          </a:prstGeom>
        </p:spPr>
      </p:pic>
      <p:pic>
        <p:nvPicPr>
          <p:cNvPr id="12" name="Picture 11"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800" y="5257800"/>
            <a:ext cx="1295400" cy="1295400"/>
          </a:xfrm>
          <a:prstGeom prst="rect">
            <a:avLst/>
          </a:prstGeom>
        </p:spPr>
      </p:pic>
    </p:spTree>
    <p:extLst>
      <p:ext uri="{BB962C8B-B14F-4D97-AF65-F5344CB8AC3E}">
        <p14:creationId xmlns:p14="http://schemas.microsoft.com/office/powerpoint/2010/main" val="29526163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988" y="491489"/>
            <a:ext cx="8345011" cy="861774"/>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latin typeface="Century Gothic"/>
              <a:cs typeface="Century Gothic"/>
            </a:endParaRPr>
          </a:p>
          <a:p>
            <a:endParaRPr lang="en-US" sz="1600" dirty="0">
              <a:latin typeface="Century Gothic"/>
              <a:cs typeface="Century Gothic"/>
            </a:endParaRPr>
          </a:p>
          <a:p>
            <a:endParaRPr lang="en-US" sz="1600" dirty="0" smtClean="0">
              <a:latin typeface="Century Gothic"/>
              <a:cs typeface="Century Gothic"/>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200" y="1143000"/>
            <a:ext cx="5395400" cy="3480471"/>
          </a:xfrm>
          <a:prstGeom prst="rect">
            <a:avLst/>
          </a:prstGeom>
          <a:ln>
            <a:noFill/>
          </a:ln>
          <a:effectLst>
            <a:outerShdw blurRad="292100" dist="139700" dir="2700000" algn="tl" rotWithShape="0">
              <a:srgbClr val="333333">
                <a:alpha val="65000"/>
              </a:srgbClr>
            </a:outerShdw>
          </a:effectLst>
        </p:spPr>
      </p:pic>
      <p:pic>
        <p:nvPicPr>
          <p:cNvPr id="5" name="Picture 4" descr="fsu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5334000"/>
            <a:ext cx="1143000" cy="1143000"/>
          </a:xfrm>
          <a:prstGeom prst="rect">
            <a:avLst/>
          </a:prstGeom>
        </p:spPr>
      </p:pic>
      <p:sp>
        <p:nvSpPr>
          <p:cNvPr id="2" name="TextBox 1"/>
          <p:cNvSpPr txBox="1"/>
          <p:nvPr/>
        </p:nvSpPr>
        <p:spPr>
          <a:xfrm>
            <a:off x="462724" y="5181600"/>
            <a:ext cx="3499676" cy="1446550"/>
          </a:xfrm>
          <a:prstGeom prst="rect">
            <a:avLst/>
          </a:prstGeom>
          <a:noFill/>
        </p:spPr>
        <p:txBody>
          <a:bodyPr wrap="none" rtlCol="0">
            <a:spAutoFit/>
          </a:bodyPr>
          <a:lstStyle/>
          <a:p>
            <a:r>
              <a:rPr lang="en-US" sz="1400" dirty="0">
                <a:latin typeface="Century Gothic" panose="020B0502020202020204" pitchFamily="34" charset="0"/>
              </a:rPr>
              <a:t>Sandra Varry, </a:t>
            </a:r>
            <a:r>
              <a:rPr lang="en-US" sz="1200" dirty="0">
                <a:latin typeface="Century Gothic" panose="020B0502020202020204" pitchFamily="34" charset="0"/>
              </a:rPr>
              <a:t>MFA, MLIS, CA</a:t>
            </a:r>
          </a:p>
          <a:p>
            <a:r>
              <a:rPr lang="en-US" sz="1400" dirty="0">
                <a:latin typeface="Century Gothic" panose="020B0502020202020204" pitchFamily="34" charset="0"/>
              </a:rPr>
              <a:t>Heritage Protocol &amp; University Archivist</a:t>
            </a:r>
          </a:p>
          <a:p>
            <a:r>
              <a:rPr lang="en-US" sz="1400" dirty="0">
                <a:latin typeface="Century Gothic" panose="020B0502020202020204" pitchFamily="34" charset="0"/>
              </a:rPr>
              <a:t>Special Collections &amp; Archives</a:t>
            </a:r>
          </a:p>
          <a:p>
            <a:r>
              <a:rPr lang="en-US" sz="1400" dirty="0">
                <a:latin typeface="Century Gothic" panose="020B0502020202020204" pitchFamily="34" charset="0"/>
              </a:rPr>
              <a:t>Florida State University Libraries</a:t>
            </a:r>
          </a:p>
          <a:p>
            <a:r>
              <a:rPr lang="en-US" sz="1400" dirty="0" smtClean="0">
                <a:latin typeface="Century Gothic" panose="020B0502020202020204" pitchFamily="34" charset="0"/>
              </a:rPr>
              <a:t>heritage.fsu.edu</a:t>
            </a:r>
            <a:endParaRPr lang="en-US" sz="1400" dirty="0">
              <a:latin typeface="Century Gothic" panose="020B0502020202020204" pitchFamily="34" charset="0"/>
            </a:endParaRPr>
          </a:p>
          <a:p>
            <a:endParaRPr lang="en-US" dirty="0"/>
          </a:p>
        </p:txBody>
      </p:sp>
    </p:spTree>
    <p:extLst>
      <p:ext uri="{BB962C8B-B14F-4D97-AF65-F5344CB8AC3E}">
        <p14:creationId xmlns:p14="http://schemas.microsoft.com/office/powerpoint/2010/main" val="37986334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8" name="TextBox 7"/>
          <p:cNvSpPr txBox="1"/>
          <p:nvPr/>
        </p:nvSpPr>
        <p:spPr>
          <a:xfrm>
            <a:off x="533400" y="457200"/>
            <a:ext cx="2689748" cy="769441"/>
          </a:xfrm>
          <a:prstGeom prst="rect">
            <a:avLst/>
          </a:prstGeom>
          <a:noFill/>
        </p:spPr>
        <p:txBody>
          <a:bodyPr wrap="none" rtlCol="0">
            <a:spAutoFit/>
          </a:bodyPr>
          <a:lstStyle/>
          <a:p>
            <a:r>
              <a:rPr lang="en-US" sz="2000" i="1" dirty="0" smtClean="0">
                <a:solidFill>
                  <a:srgbClr val="000000"/>
                </a:solidFill>
                <a:latin typeface="Century Gothic"/>
                <a:cs typeface="Century Gothic"/>
              </a:rPr>
              <a:t>Program Beginnings</a:t>
            </a:r>
          </a:p>
          <a:p>
            <a:endParaRPr lang="en-US" sz="2400" i="1" dirty="0" smtClean="0">
              <a:solidFill>
                <a:schemeClr val="tx1">
                  <a:lumMod val="75000"/>
                  <a:lumOff val="25000"/>
                </a:schemeClr>
              </a:solidFill>
              <a:latin typeface="Adobe Caslon Pro"/>
              <a:cs typeface="Adobe Caslon Pro"/>
            </a:endParaRPr>
          </a:p>
        </p:txBody>
      </p:sp>
      <p:sp>
        <p:nvSpPr>
          <p:cNvPr id="5" name="TextBox 4"/>
          <p:cNvSpPr txBox="1"/>
          <p:nvPr/>
        </p:nvSpPr>
        <p:spPr>
          <a:xfrm>
            <a:off x="533400" y="990600"/>
            <a:ext cx="8305800" cy="4154984"/>
          </a:xfrm>
          <a:prstGeom prst="rect">
            <a:avLst/>
          </a:prstGeom>
          <a:noFill/>
        </p:spPr>
        <p:txBody>
          <a:bodyPr wrap="square" rtlCol="0">
            <a:spAutoFit/>
          </a:bodyPr>
          <a:lstStyle/>
          <a:p>
            <a:endParaRPr lang="en-US" sz="1200" dirty="0">
              <a:solidFill>
                <a:srgbClr val="000000"/>
              </a:solidFill>
              <a:latin typeface="Adobe Caslon Pro"/>
              <a:cs typeface="Adobe Caslon Pro"/>
            </a:endParaRPr>
          </a:p>
          <a:p>
            <a:r>
              <a:rPr lang="en-US" dirty="0" smtClean="0">
                <a:solidFill>
                  <a:srgbClr val="000000"/>
                </a:solidFill>
                <a:latin typeface="Century Gothic"/>
                <a:cs typeface="Century Gothic"/>
              </a:rPr>
              <a:t>During the early 2000’s Heritage Protocol’s development was propelled forward by FSU’s 150</a:t>
            </a:r>
            <a:r>
              <a:rPr lang="en-US" baseline="30000" dirty="0" smtClean="0">
                <a:solidFill>
                  <a:srgbClr val="000000"/>
                </a:solidFill>
                <a:latin typeface="Century Gothic"/>
                <a:cs typeface="Century Gothic"/>
              </a:rPr>
              <a:t>th</a:t>
            </a:r>
            <a:r>
              <a:rPr lang="en-US" dirty="0" smtClean="0">
                <a:solidFill>
                  <a:srgbClr val="000000"/>
                </a:solidFill>
                <a:latin typeface="Century Gothic"/>
                <a:cs typeface="Century Gothic"/>
              </a:rPr>
              <a:t> Anniversary</a:t>
            </a:r>
          </a:p>
          <a:p>
            <a:endParaRPr lang="en-US" dirty="0" smtClean="0">
              <a:solidFill>
                <a:srgbClr val="000000"/>
              </a:solidFill>
              <a:latin typeface="Century Gothic"/>
              <a:cs typeface="Century Gothic"/>
            </a:endParaRPr>
          </a:p>
          <a:p>
            <a:pPr marL="285750" indent="-285750">
              <a:buFont typeface="Arial"/>
              <a:buChar char="•"/>
            </a:pPr>
            <a:endParaRPr lang="en-US" dirty="0">
              <a:solidFill>
                <a:srgbClr val="000000"/>
              </a:solidFill>
              <a:latin typeface="Century Gothic"/>
              <a:cs typeface="Century Gothic"/>
            </a:endParaRPr>
          </a:p>
          <a:p>
            <a:pPr marL="285750" indent="-285750">
              <a:buFont typeface="Arial"/>
              <a:buChar char="•"/>
            </a:pPr>
            <a:r>
              <a:rPr lang="en-US" dirty="0" smtClean="0">
                <a:solidFill>
                  <a:srgbClr val="000000"/>
                </a:solidFill>
                <a:latin typeface="Century Gothic"/>
                <a:cs typeface="Century Gothic"/>
              </a:rPr>
              <a:t>Sporadic official </a:t>
            </a:r>
            <a:r>
              <a:rPr lang="en-US" dirty="0" smtClean="0">
                <a:solidFill>
                  <a:srgbClr val="000000"/>
                </a:solidFill>
                <a:latin typeface="Century Gothic"/>
                <a:cs typeface="Century Gothic"/>
              </a:rPr>
              <a:t>records</a:t>
            </a:r>
            <a:endParaRPr lang="en-US" dirty="0" smtClean="0">
              <a:solidFill>
                <a:srgbClr val="000000"/>
              </a:solidFill>
              <a:latin typeface="Century Gothic"/>
              <a:cs typeface="Century Gothic"/>
            </a:endParaRPr>
          </a:p>
          <a:p>
            <a:pPr marL="285750" indent="-285750">
              <a:buFont typeface="Arial"/>
              <a:buChar char="•"/>
            </a:pPr>
            <a:r>
              <a:rPr lang="en-US" dirty="0" smtClean="0">
                <a:solidFill>
                  <a:srgbClr val="000000"/>
                </a:solidFill>
                <a:latin typeface="Century Gothic"/>
                <a:cs typeface="Century Gothic"/>
              </a:rPr>
              <a:t>Alumni memorabilia rejected by due to space </a:t>
            </a:r>
          </a:p>
          <a:p>
            <a:pPr marL="285750" indent="-285750">
              <a:buFont typeface="Arial"/>
              <a:buChar char="•"/>
            </a:pPr>
            <a:r>
              <a:rPr lang="en-US" dirty="0" smtClean="0">
                <a:solidFill>
                  <a:srgbClr val="000000"/>
                </a:solidFill>
                <a:latin typeface="Century Gothic"/>
                <a:cs typeface="Century Gothic"/>
              </a:rPr>
              <a:t>Scattered materials</a:t>
            </a:r>
          </a:p>
          <a:p>
            <a:pPr marL="285750" indent="-285750">
              <a:buFont typeface="Arial"/>
              <a:buChar char="•"/>
            </a:pPr>
            <a:r>
              <a:rPr lang="en-US" dirty="0" smtClean="0">
                <a:solidFill>
                  <a:srgbClr val="000000"/>
                </a:solidFill>
                <a:latin typeface="Century Gothic"/>
                <a:cs typeface="Century Gothic"/>
              </a:rPr>
              <a:t>Interested alumni, faculty, and community members joined to strategize on how to document and preserve institutional history</a:t>
            </a:r>
          </a:p>
          <a:p>
            <a:pPr marL="285750" indent="-285750">
              <a:buFont typeface="Arial"/>
              <a:buChar char="•"/>
            </a:pPr>
            <a:r>
              <a:rPr lang="en-US" dirty="0" smtClean="0">
                <a:solidFill>
                  <a:srgbClr val="000000"/>
                </a:solidFill>
                <a:latin typeface="Century Gothic"/>
                <a:cs typeface="Century Gothic"/>
              </a:rPr>
              <a:t>University Relations/Libraries/Alumni Association establish </a:t>
            </a:r>
            <a:r>
              <a:rPr lang="en-US" dirty="0" smtClean="0">
                <a:solidFill>
                  <a:srgbClr val="000000"/>
                </a:solidFill>
                <a:latin typeface="Century Gothic"/>
                <a:cs typeface="Century Gothic"/>
              </a:rPr>
              <a:t>HP 2005</a:t>
            </a:r>
            <a:endParaRPr lang="en-US" dirty="0" smtClean="0">
              <a:solidFill>
                <a:srgbClr val="000000"/>
              </a:solidFill>
              <a:latin typeface="Century Gothic"/>
              <a:cs typeface="Century Gothic"/>
            </a:endParaRPr>
          </a:p>
          <a:p>
            <a:pPr marL="285750" indent="-285750">
              <a:buFont typeface="Arial"/>
              <a:buChar char="•"/>
            </a:pPr>
            <a:r>
              <a:rPr lang="en-US" dirty="0" smtClean="0">
                <a:solidFill>
                  <a:srgbClr val="000000"/>
                </a:solidFill>
                <a:latin typeface="Century Gothic"/>
                <a:cs typeface="Century Gothic"/>
              </a:rPr>
              <a:t>University Archives/Heritage Protocol separate</a:t>
            </a:r>
          </a:p>
          <a:p>
            <a:pPr marL="285750" indent="-285750">
              <a:buFont typeface="Arial"/>
              <a:buChar char="•"/>
            </a:pPr>
            <a:r>
              <a:rPr lang="en-US" dirty="0" smtClean="0">
                <a:solidFill>
                  <a:srgbClr val="000000"/>
                </a:solidFill>
                <a:latin typeface="Century Gothic"/>
                <a:cs typeface="Century Gothic"/>
              </a:rPr>
              <a:t>Alumni Association collection is the basis for Heritage </a:t>
            </a:r>
            <a:r>
              <a:rPr lang="en-US" dirty="0" smtClean="0">
                <a:solidFill>
                  <a:srgbClr val="000000"/>
                </a:solidFill>
                <a:latin typeface="Century Gothic"/>
                <a:cs typeface="Century Gothic"/>
              </a:rPr>
              <a:t>Protocol</a:t>
            </a:r>
            <a:endParaRPr lang="en-US" dirty="0">
              <a:solidFill>
                <a:srgbClr val="000000"/>
              </a:solidFill>
              <a:latin typeface="Century Gothic"/>
              <a:cs typeface="Century Gothic"/>
            </a:endParaRPr>
          </a:p>
          <a:p>
            <a:endParaRPr lang="en-US" dirty="0" smtClean="0">
              <a:solidFill>
                <a:schemeClr val="tx1">
                  <a:lumMod val="75000"/>
                  <a:lumOff val="25000"/>
                </a:schemeClr>
              </a:solidFill>
              <a:latin typeface="Century Gothic"/>
              <a:cs typeface="Century Gothic"/>
            </a:endParaRPr>
          </a:p>
          <a:p>
            <a:endParaRPr lang="en-US" dirty="0" smtClean="0">
              <a:latin typeface="Adobe Caslon Pro"/>
              <a:cs typeface="Adobe Caslon Pro"/>
            </a:endParaRPr>
          </a:p>
        </p:txBody>
      </p:sp>
      <p:pic>
        <p:nvPicPr>
          <p:cNvPr id="6" name="Picture 5" descr="Cheerleading Jacket-002.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00" y="4953000"/>
            <a:ext cx="1629833" cy="1629833"/>
          </a:xfrm>
          <a:prstGeom prst="rect">
            <a:avLst/>
          </a:prstGeom>
          <a:ln>
            <a:noFill/>
          </a:ln>
          <a:effectLst>
            <a:outerShdw blurRad="292100" dist="139700" dir="2700000" algn="tl" rotWithShape="0">
              <a:srgbClr val="333333">
                <a:alpha val="65000"/>
              </a:srgbClr>
            </a:outerShdw>
          </a:effectLst>
        </p:spPr>
      </p:pic>
      <p:pic>
        <p:nvPicPr>
          <p:cNvPr id="9" name="Picture 8" descr="L Janet Wells Garnet Key Pendant-002.jp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38200" y="4953000"/>
            <a:ext cx="1600200" cy="1600200"/>
          </a:xfrm>
          <a:prstGeom prst="rect">
            <a:avLst/>
          </a:prstGeom>
          <a:ln>
            <a:noFill/>
          </a:ln>
          <a:effectLst>
            <a:outerShdw blurRad="292100" dist="139700" dir="2700000" algn="tl" rotWithShape="0">
              <a:srgbClr val="333333">
                <a:alpha val="65000"/>
              </a:srgbClr>
            </a:outerShdw>
          </a:effectLst>
        </p:spPr>
      </p:pic>
      <p:pic>
        <p:nvPicPr>
          <p:cNvPr id="10" name="Picture 9" descr="2137bde142bc226fb60d42a50b2c6b97.jpg"/>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453" b="3464"/>
          <a:stretch/>
        </p:blipFill>
        <p:spPr>
          <a:xfrm>
            <a:off x="2819400" y="4953000"/>
            <a:ext cx="2562966" cy="160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39231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8" name="TextBox 7"/>
          <p:cNvSpPr txBox="1"/>
          <p:nvPr/>
        </p:nvSpPr>
        <p:spPr>
          <a:xfrm>
            <a:off x="457200" y="457200"/>
            <a:ext cx="7848600" cy="5940088"/>
          </a:xfrm>
          <a:prstGeom prst="rect">
            <a:avLst/>
          </a:prstGeom>
          <a:noFill/>
        </p:spPr>
        <p:txBody>
          <a:bodyPr wrap="square" rtlCol="0">
            <a:spAutoFit/>
          </a:bodyPr>
          <a:lstStyle/>
          <a:p>
            <a:r>
              <a:rPr lang="en-US" sz="2000" i="1" dirty="0" smtClean="0">
                <a:latin typeface="Century Gothic"/>
                <a:cs typeface="Century Gothic"/>
              </a:rPr>
              <a:t>Mission Statement</a:t>
            </a:r>
            <a:endParaRPr lang="en-US" sz="2400" i="1" dirty="0" smtClean="0">
              <a:latin typeface="Adobe Caslon Pro"/>
              <a:cs typeface="Adobe Caslon Pro"/>
            </a:endParaRPr>
          </a:p>
          <a:p>
            <a:endParaRPr lang="en-US" sz="2400" i="1" dirty="0" smtClean="0">
              <a:solidFill>
                <a:schemeClr val="tx1">
                  <a:lumMod val="75000"/>
                  <a:lumOff val="25000"/>
                </a:schemeClr>
              </a:solidFill>
              <a:latin typeface="Century Gothic"/>
              <a:cs typeface="Century Gothic"/>
            </a:endParaRPr>
          </a:p>
          <a:p>
            <a:r>
              <a:rPr lang="en-US" dirty="0" smtClean="0">
                <a:solidFill>
                  <a:srgbClr val="000000"/>
                </a:solidFill>
                <a:latin typeface="Century Gothic"/>
                <a:cs typeface="Century Gothic"/>
              </a:rPr>
              <a:t>The </a:t>
            </a:r>
            <a:r>
              <a:rPr lang="en-US" dirty="0">
                <a:solidFill>
                  <a:srgbClr val="000000"/>
                </a:solidFill>
                <a:latin typeface="Century Gothic"/>
                <a:cs typeface="Century Gothic"/>
              </a:rPr>
              <a:t>mission of Heritage Protocol &amp; University Archives is to </a:t>
            </a:r>
            <a:r>
              <a:rPr lang="en-US" dirty="0" smtClean="0">
                <a:solidFill>
                  <a:srgbClr val="000000"/>
                </a:solidFill>
                <a:latin typeface="Century Gothic"/>
                <a:cs typeface="Century Gothic"/>
              </a:rPr>
              <a:t>locate</a:t>
            </a:r>
            <a:r>
              <a:rPr lang="en-US" dirty="0">
                <a:solidFill>
                  <a:srgbClr val="000000"/>
                </a:solidFill>
                <a:latin typeface="Century Gothic"/>
                <a:cs typeface="Century Gothic"/>
              </a:rPr>
              <a:t>, identify, record, assist in the preservation of, and promote knowledge about the history of Florida State University and its predecessor institutions. </a:t>
            </a:r>
            <a:endParaRPr lang="en-US" dirty="0" smtClean="0">
              <a:solidFill>
                <a:srgbClr val="000000"/>
              </a:solidFill>
              <a:latin typeface="Century Gothic"/>
              <a:cs typeface="Century Gothic"/>
            </a:endParaRPr>
          </a:p>
          <a:p>
            <a:endParaRPr lang="en-US" dirty="0">
              <a:latin typeface="Century Gothic"/>
              <a:cs typeface="Century Gothic"/>
            </a:endParaRPr>
          </a:p>
          <a:p>
            <a:r>
              <a:rPr lang="en-US" dirty="0">
                <a:latin typeface="Century Gothic"/>
                <a:cs typeface="Century Gothic"/>
              </a:rPr>
              <a:t>“When </a:t>
            </a:r>
            <a:r>
              <a:rPr lang="en-US" dirty="0" smtClean="0">
                <a:latin typeface="Century Gothic"/>
                <a:cs typeface="Century Gothic"/>
              </a:rPr>
              <a:t>we initiated </a:t>
            </a:r>
            <a:r>
              <a:rPr lang="en-US" dirty="0">
                <a:latin typeface="Century Gothic"/>
                <a:cs typeface="Century Gothic"/>
              </a:rPr>
              <a:t>Heritage Protocol at FSU, we unwittingly emphasized this </a:t>
            </a:r>
            <a:r>
              <a:rPr lang="en-US" dirty="0" smtClean="0">
                <a:latin typeface="Century Gothic"/>
                <a:cs typeface="Century Gothic"/>
              </a:rPr>
              <a:t>aspect Heritage </a:t>
            </a:r>
            <a:r>
              <a:rPr lang="en-US" dirty="0">
                <a:latin typeface="Century Gothic"/>
                <a:cs typeface="Century Gothic"/>
              </a:rPr>
              <a:t>Protocol at Florida State University </a:t>
            </a:r>
            <a:r>
              <a:rPr lang="en-US" dirty="0" smtClean="0">
                <a:latin typeface="Century Gothic"/>
                <a:cs typeface="Century Gothic"/>
              </a:rPr>
              <a:t>of </a:t>
            </a:r>
            <a:r>
              <a:rPr lang="en-US" dirty="0">
                <a:latin typeface="Century Gothic"/>
                <a:cs typeface="Century Gothic"/>
              </a:rPr>
              <a:t>the university history because I was not only the archivist but also </a:t>
            </a:r>
            <a:r>
              <a:rPr lang="en-US" dirty="0" smtClean="0">
                <a:latin typeface="Century Gothic"/>
                <a:cs typeface="Century Gothic"/>
              </a:rPr>
              <a:t>an alumnus </a:t>
            </a:r>
            <a:r>
              <a:rPr lang="en-US" dirty="0">
                <a:latin typeface="Century Gothic"/>
                <a:cs typeface="Century Gothic"/>
              </a:rPr>
              <a:t>of FSU. As I have a natural fondness for my alma mater, I </a:t>
            </a:r>
            <a:r>
              <a:rPr lang="en-US" dirty="0" smtClean="0">
                <a:latin typeface="Century Gothic"/>
                <a:cs typeface="Century Gothic"/>
              </a:rPr>
              <a:t>found documenting </a:t>
            </a:r>
            <a:r>
              <a:rPr lang="en-US" dirty="0">
                <a:latin typeface="Century Gothic"/>
                <a:cs typeface="Century Gothic"/>
              </a:rPr>
              <a:t>student life an appealing and attractive direction in which </a:t>
            </a:r>
            <a:r>
              <a:rPr lang="en-US" dirty="0" smtClean="0">
                <a:latin typeface="Century Gothic"/>
                <a:cs typeface="Century Gothic"/>
              </a:rPr>
              <a:t>to take </a:t>
            </a:r>
            <a:r>
              <a:rPr lang="en-US" dirty="0">
                <a:latin typeface="Century Gothic"/>
                <a:cs typeface="Century Gothic"/>
              </a:rPr>
              <a:t>the program</a:t>
            </a:r>
            <a:r>
              <a:rPr lang="en-US" dirty="0" smtClean="0">
                <a:latin typeface="Century Gothic"/>
                <a:cs typeface="Century Gothic"/>
              </a:rPr>
              <a:t>.” E. Woodward. </a:t>
            </a:r>
            <a:endParaRPr lang="en-US" dirty="0" smtClean="0">
              <a:latin typeface="Century Gothic"/>
              <a:cs typeface="Century Gothic"/>
            </a:endParaRPr>
          </a:p>
          <a:p>
            <a:endParaRPr lang="en-US" dirty="0" smtClean="0">
              <a:latin typeface="Century Gothic"/>
              <a:cs typeface="Century Gothic"/>
            </a:endParaRPr>
          </a:p>
          <a:p>
            <a:endParaRPr lang="en-US" dirty="0" smtClean="0">
              <a:latin typeface="Century Gothic"/>
              <a:cs typeface="Century Gothic"/>
            </a:endParaRPr>
          </a:p>
          <a:p>
            <a:endParaRPr lang="en-US" dirty="0">
              <a:latin typeface="Century Gothic"/>
              <a:cs typeface="Century Gothic"/>
            </a:endParaRPr>
          </a:p>
          <a:p>
            <a:endParaRPr lang="en-US" dirty="0" smtClean="0">
              <a:latin typeface="Century Gothic"/>
              <a:cs typeface="Century Gothic"/>
            </a:endParaRPr>
          </a:p>
          <a:p>
            <a:r>
              <a:rPr lang="en-US" dirty="0" smtClean="0">
                <a:latin typeface="Century Gothic"/>
                <a:cs typeface="Century Gothic"/>
              </a:rPr>
              <a:t>Mary </a:t>
            </a:r>
            <a:r>
              <a:rPr lang="en-US" dirty="0">
                <a:latin typeface="Century Gothic"/>
                <a:cs typeface="Century Gothic"/>
              </a:rPr>
              <a:t>Lou </a:t>
            </a:r>
            <a:r>
              <a:rPr lang="en-US" dirty="0" smtClean="0">
                <a:latin typeface="Century Gothic"/>
                <a:cs typeface="Century Gothic"/>
              </a:rPr>
              <a:t>Norwood</a:t>
            </a:r>
          </a:p>
          <a:p>
            <a:r>
              <a:rPr lang="en-US" i="1" dirty="0" smtClean="0">
                <a:latin typeface="Century Gothic"/>
                <a:cs typeface="Century Gothic"/>
              </a:rPr>
              <a:t>FSCW Class of ‘47</a:t>
            </a:r>
            <a:endParaRPr lang="en-US" i="1" dirty="0" smtClean="0">
              <a:latin typeface="Century Gothic"/>
              <a:cs typeface="Century Gothic"/>
            </a:endParaRPr>
          </a:p>
          <a:p>
            <a:endParaRPr lang="en-US" sz="2400" i="1" dirty="0" smtClean="0">
              <a:latin typeface="Century Gothic"/>
              <a:cs typeface="Century Gothic"/>
            </a:endParaRPr>
          </a:p>
        </p:txBody>
      </p:sp>
      <p:pic>
        <p:nvPicPr>
          <p:cNvPr id="2" name="Picture 1" descr="vie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648200"/>
            <a:ext cx="1473518" cy="1981200"/>
          </a:xfrm>
          <a:prstGeom prst="rect">
            <a:avLst/>
          </a:prstGeom>
          <a:ln>
            <a:noFill/>
          </a:ln>
          <a:effectLst>
            <a:outerShdw blurRad="292100" dist="139700" dir="2700000" algn="tl" rotWithShape="0">
              <a:srgbClr val="333333">
                <a:alpha val="65000"/>
              </a:srgbClr>
            </a:outerShdw>
          </a:effectLst>
        </p:spPr>
      </p:pic>
      <p:pic>
        <p:nvPicPr>
          <p:cNvPr id="3" name="Picture 2" descr="norwoo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934" y="4648200"/>
            <a:ext cx="1462912" cy="1981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8447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8" name="TextBox 7"/>
          <p:cNvSpPr txBox="1"/>
          <p:nvPr/>
        </p:nvSpPr>
        <p:spPr>
          <a:xfrm>
            <a:off x="533400" y="457200"/>
            <a:ext cx="2459442" cy="769441"/>
          </a:xfrm>
          <a:prstGeom prst="rect">
            <a:avLst/>
          </a:prstGeom>
          <a:noFill/>
        </p:spPr>
        <p:txBody>
          <a:bodyPr wrap="none" rtlCol="0">
            <a:spAutoFit/>
          </a:bodyPr>
          <a:lstStyle/>
          <a:p>
            <a:r>
              <a:rPr lang="en-US" sz="2000" i="1" dirty="0" smtClean="0">
                <a:solidFill>
                  <a:srgbClr val="000000"/>
                </a:solidFill>
                <a:latin typeface="Century Gothic"/>
                <a:cs typeface="Century Gothic"/>
              </a:rPr>
              <a:t>Program </a:t>
            </a:r>
            <a:r>
              <a:rPr lang="en-US" sz="2000" i="1" dirty="0" smtClean="0">
                <a:solidFill>
                  <a:srgbClr val="000000"/>
                </a:solidFill>
                <a:latin typeface="Century Gothic"/>
                <a:cs typeface="Century Gothic"/>
              </a:rPr>
              <a:t>Structure</a:t>
            </a:r>
            <a:endParaRPr lang="en-US" sz="2000" i="1" dirty="0" smtClean="0">
              <a:solidFill>
                <a:srgbClr val="000000"/>
              </a:solidFill>
              <a:latin typeface="Century Gothic"/>
              <a:cs typeface="Century Gothic"/>
            </a:endParaRPr>
          </a:p>
          <a:p>
            <a:endParaRPr lang="en-US" sz="2400" i="1" dirty="0" smtClean="0">
              <a:solidFill>
                <a:schemeClr val="tx1">
                  <a:lumMod val="75000"/>
                  <a:lumOff val="25000"/>
                </a:schemeClr>
              </a:solidFill>
              <a:latin typeface="Adobe Caslon Pro"/>
              <a:cs typeface="Adobe Caslon Pro"/>
            </a:endParaRPr>
          </a:p>
        </p:txBody>
      </p:sp>
      <p:sp>
        <p:nvSpPr>
          <p:cNvPr id="5" name="TextBox 4"/>
          <p:cNvSpPr txBox="1"/>
          <p:nvPr/>
        </p:nvSpPr>
        <p:spPr>
          <a:xfrm>
            <a:off x="533400" y="990600"/>
            <a:ext cx="8305800" cy="6463309"/>
          </a:xfrm>
          <a:prstGeom prst="rect">
            <a:avLst/>
          </a:prstGeom>
          <a:noFill/>
        </p:spPr>
        <p:txBody>
          <a:bodyPr wrap="square" rtlCol="0">
            <a:spAutoFit/>
          </a:bodyPr>
          <a:lstStyle/>
          <a:p>
            <a:r>
              <a:rPr lang="en-US" dirty="0">
                <a:solidFill>
                  <a:srgbClr val="000000"/>
                </a:solidFill>
                <a:latin typeface="Century Gothic"/>
                <a:cs typeface="Century Gothic"/>
              </a:rPr>
              <a:t>The Heritage Protocol Executive </a:t>
            </a:r>
            <a:r>
              <a:rPr lang="en-US" dirty="0" smtClean="0">
                <a:solidFill>
                  <a:srgbClr val="000000"/>
                </a:solidFill>
                <a:latin typeface="Century Gothic"/>
                <a:cs typeface="Century Gothic"/>
              </a:rPr>
              <a:t>Committee</a:t>
            </a:r>
            <a:endParaRPr lang="en-US" dirty="0">
              <a:solidFill>
                <a:srgbClr val="000000"/>
              </a:solidFill>
              <a:latin typeface="Century Gothic"/>
              <a:cs typeface="Century Gothic"/>
            </a:endParaRPr>
          </a:p>
          <a:p>
            <a:r>
              <a:rPr lang="en-US" dirty="0" smtClean="0">
                <a:solidFill>
                  <a:srgbClr val="000000"/>
                </a:solidFill>
                <a:latin typeface="Century Gothic"/>
                <a:cs typeface="Century Gothic"/>
              </a:rPr>
              <a:t>Ambassadors</a:t>
            </a:r>
          </a:p>
          <a:p>
            <a:r>
              <a:rPr lang="en-US" dirty="0" smtClean="0">
                <a:solidFill>
                  <a:srgbClr val="000000"/>
                </a:solidFill>
                <a:latin typeface="Century Gothic"/>
                <a:cs typeface="Century Gothic"/>
              </a:rPr>
              <a:t>“How to set up a Departmental Archive”</a:t>
            </a:r>
          </a:p>
          <a:p>
            <a:endParaRPr lang="en-US" dirty="0">
              <a:solidFill>
                <a:srgbClr val="000000"/>
              </a:solidFill>
              <a:latin typeface="Century Gothic"/>
              <a:cs typeface="Century Gothic"/>
            </a:endParaRPr>
          </a:p>
          <a:p>
            <a:endParaRPr lang="en-US" dirty="0" smtClean="0">
              <a:solidFill>
                <a:srgbClr val="000000"/>
              </a:solidFill>
              <a:latin typeface="Century Gothic"/>
              <a:cs typeface="Century Gothic"/>
            </a:endParaRPr>
          </a:p>
          <a:p>
            <a:r>
              <a:rPr lang="en-US" dirty="0" smtClean="0">
                <a:solidFill>
                  <a:srgbClr val="000000"/>
                </a:solidFill>
                <a:latin typeface="Century Gothic"/>
                <a:cs typeface="Century Gothic"/>
              </a:rPr>
              <a:t>Reporting to:</a:t>
            </a:r>
          </a:p>
          <a:p>
            <a:endParaRPr lang="en-US" dirty="0">
              <a:solidFill>
                <a:srgbClr val="000000"/>
              </a:solidFill>
              <a:latin typeface="Century Gothic"/>
              <a:cs typeface="Century Gothic"/>
            </a:endParaRPr>
          </a:p>
          <a:p>
            <a:r>
              <a:rPr lang="en-US" dirty="0" smtClean="0">
                <a:solidFill>
                  <a:srgbClr val="000000"/>
                </a:solidFill>
                <a:latin typeface="Century Gothic"/>
                <a:cs typeface="Century Gothic"/>
              </a:rPr>
              <a:t>2007 – 2009  </a:t>
            </a:r>
          </a:p>
          <a:p>
            <a:r>
              <a:rPr lang="en-US" dirty="0" smtClean="0">
                <a:solidFill>
                  <a:srgbClr val="000000"/>
                </a:solidFill>
                <a:latin typeface="Century Gothic"/>
                <a:cs typeface="Century Gothic"/>
              </a:rPr>
              <a:t>Associate Dean for Access Services</a:t>
            </a:r>
          </a:p>
          <a:p>
            <a:endParaRPr lang="en-US" dirty="0">
              <a:solidFill>
                <a:srgbClr val="000000"/>
              </a:solidFill>
              <a:latin typeface="Century Gothic"/>
              <a:cs typeface="Century Gothic"/>
            </a:endParaRPr>
          </a:p>
          <a:p>
            <a:r>
              <a:rPr lang="en-US" dirty="0" smtClean="0">
                <a:solidFill>
                  <a:srgbClr val="000000"/>
                </a:solidFill>
                <a:latin typeface="Century Gothic"/>
                <a:cs typeface="Century Gothic"/>
              </a:rPr>
              <a:t>2009-2012     </a:t>
            </a:r>
          </a:p>
          <a:p>
            <a:r>
              <a:rPr lang="en-US" dirty="0" smtClean="0">
                <a:solidFill>
                  <a:srgbClr val="000000"/>
                </a:solidFill>
                <a:latin typeface="Century Gothic"/>
                <a:cs typeface="Century Gothic"/>
              </a:rPr>
              <a:t>Dean of Libraries</a:t>
            </a:r>
          </a:p>
          <a:p>
            <a:endParaRPr lang="en-US" dirty="0">
              <a:solidFill>
                <a:srgbClr val="000000"/>
              </a:solidFill>
              <a:latin typeface="Century Gothic"/>
              <a:cs typeface="Century Gothic"/>
            </a:endParaRPr>
          </a:p>
          <a:p>
            <a:r>
              <a:rPr lang="en-US" dirty="0" smtClean="0">
                <a:solidFill>
                  <a:srgbClr val="000000"/>
                </a:solidFill>
                <a:latin typeface="Century Gothic"/>
                <a:cs typeface="Century Gothic"/>
              </a:rPr>
              <a:t>2012-2015     </a:t>
            </a:r>
          </a:p>
          <a:p>
            <a:r>
              <a:rPr lang="en-US" dirty="0" smtClean="0">
                <a:solidFill>
                  <a:srgbClr val="000000"/>
                </a:solidFill>
                <a:latin typeface="Century Gothic"/>
                <a:cs typeface="Century Gothic"/>
              </a:rPr>
              <a:t>Associate Dean of Special Collections &amp; Archives</a:t>
            </a:r>
          </a:p>
          <a:p>
            <a:r>
              <a:rPr lang="en-US" dirty="0" smtClean="0">
                <a:solidFill>
                  <a:srgbClr val="000000"/>
                </a:solidFill>
                <a:latin typeface="Century Gothic"/>
                <a:cs typeface="Century Gothic"/>
              </a:rPr>
              <a:t>Heritage Protocol: Alumni Collections</a:t>
            </a:r>
          </a:p>
          <a:p>
            <a:r>
              <a:rPr lang="en-US" dirty="0" smtClean="0">
                <a:solidFill>
                  <a:srgbClr val="000000"/>
                </a:solidFill>
                <a:latin typeface="Century Gothic"/>
                <a:cs typeface="Century Gothic"/>
              </a:rPr>
              <a:t>University Archives: Records</a:t>
            </a:r>
          </a:p>
          <a:p>
            <a:endParaRPr lang="en-US" dirty="0">
              <a:solidFill>
                <a:srgbClr val="000000"/>
              </a:solidFill>
              <a:latin typeface="Century Gothic"/>
              <a:cs typeface="Century Gothic"/>
            </a:endParaRPr>
          </a:p>
          <a:p>
            <a:pPr marL="285750" indent="-285750">
              <a:buFont typeface="Arial"/>
              <a:buChar char="•"/>
            </a:pPr>
            <a:endParaRPr lang="en-US" dirty="0" smtClean="0">
              <a:solidFill>
                <a:srgbClr val="000000"/>
              </a:solidFill>
              <a:latin typeface="Century Gothic"/>
              <a:cs typeface="Century Gothic"/>
            </a:endParaRPr>
          </a:p>
          <a:p>
            <a:endParaRPr lang="en-US" dirty="0" smtClean="0">
              <a:solidFill>
                <a:srgbClr val="000000"/>
              </a:solidFill>
              <a:latin typeface="Century Gothic"/>
              <a:cs typeface="Century Gothic"/>
            </a:endParaRPr>
          </a:p>
          <a:p>
            <a:endParaRPr lang="en-US" dirty="0">
              <a:solidFill>
                <a:srgbClr val="000000"/>
              </a:solidFill>
              <a:latin typeface="Century Gothic"/>
              <a:cs typeface="Century Gothic"/>
            </a:endParaRPr>
          </a:p>
          <a:p>
            <a:r>
              <a:rPr lang="en-US" dirty="0" smtClean="0">
                <a:solidFill>
                  <a:srgbClr val="000000"/>
                </a:solidFill>
                <a:latin typeface="Century Gothic"/>
                <a:cs typeface="Century Gothic"/>
              </a:rPr>
              <a:t>	</a:t>
            </a:r>
            <a:endParaRPr lang="en-US" dirty="0" smtClean="0">
              <a:solidFill>
                <a:srgbClr val="000000"/>
              </a:solidFill>
              <a:latin typeface="Century Gothic"/>
              <a:cs typeface="Century Gothic"/>
            </a:endParaRPr>
          </a:p>
          <a:p>
            <a:endParaRPr lang="en-US" dirty="0" smtClean="0">
              <a:latin typeface="Adobe Caslon Pro"/>
              <a:cs typeface="Adobe Caslon Pro"/>
            </a:endParaRPr>
          </a:p>
        </p:txBody>
      </p:sp>
      <p:pic>
        <p:nvPicPr>
          <p:cNvPr id="9" name="Picture 8" descr="fsuseminoleseal.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53270" y="2514600"/>
            <a:ext cx="1976330" cy="2111260"/>
          </a:xfrm>
          <a:prstGeom prst="rect">
            <a:avLst/>
          </a:prstGeom>
        </p:spPr>
      </p:pic>
      <p:pic>
        <p:nvPicPr>
          <p:cNvPr id="10" name="Picture 9" descr="heritage-protocol-logo-s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990600"/>
            <a:ext cx="1997997" cy="1274233"/>
          </a:xfrm>
          <a:prstGeom prst="rect">
            <a:avLst/>
          </a:prstGeom>
        </p:spPr>
      </p:pic>
    </p:spTree>
    <p:extLst>
      <p:ext uri="{BB962C8B-B14F-4D97-AF65-F5344CB8AC3E}">
        <p14:creationId xmlns:p14="http://schemas.microsoft.com/office/powerpoint/2010/main" val="23651415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8" name="TextBox 7"/>
          <p:cNvSpPr txBox="1"/>
          <p:nvPr/>
        </p:nvSpPr>
        <p:spPr>
          <a:xfrm>
            <a:off x="533400" y="457200"/>
            <a:ext cx="2476599" cy="769441"/>
          </a:xfrm>
          <a:prstGeom prst="rect">
            <a:avLst/>
          </a:prstGeom>
          <a:noFill/>
        </p:spPr>
        <p:txBody>
          <a:bodyPr wrap="none" rtlCol="0">
            <a:spAutoFit/>
          </a:bodyPr>
          <a:lstStyle/>
          <a:p>
            <a:r>
              <a:rPr lang="en-US" sz="2000" i="1" dirty="0" smtClean="0">
                <a:solidFill>
                  <a:srgbClr val="000000"/>
                </a:solidFill>
                <a:latin typeface="Century Gothic"/>
                <a:cs typeface="Century Gothic"/>
              </a:rPr>
              <a:t>Program Evolution</a:t>
            </a:r>
          </a:p>
          <a:p>
            <a:endParaRPr lang="en-US" sz="2400" i="1" dirty="0" smtClean="0">
              <a:solidFill>
                <a:schemeClr val="tx1">
                  <a:lumMod val="75000"/>
                  <a:lumOff val="25000"/>
                </a:schemeClr>
              </a:solidFill>
              <a:latin typeface="Adobe Caslon Pro"/>
              <a:cs typeface="Adobe Caslon Pro"/>
            </a:endParaRPr>
          </a:p>
        </p:txBody>
      </p:sp>
      <p:sp>
        <p:nvSpPr>
          <p:cNvPr id="5" name="TextBox 4"/>
          <p:cNvSpPr txBox="1"/>
          <p:nvPr/>
        </p:nvSpPr>
        <p:spPr>
          <a:xfrm>
            <a:off x="533400" y="990600"/>
            <a:ext cx="8305800" cy="4985981"/>
          </a:xfrm>
          <a:prstGeom prst="rect">
            <a:avLst/>
          </a:prstGeom>
          <a:noFill/>
        </p:spPr>
        <p:txBody>
          <a:bodyPr wrap="square" rtlCol="0">
            <a:spAutoFit/>
          </a:bodyPr>
          <a:lstStyle/>
          <a:p>
            <a:endParaRPr lang="en-US" sz="1200" dirty="0">
              <a:solidFill>
                <a:srgbClr val="000000"/>
              </a:solidFill>
              <a:latin typeface="Adobe Caslon Pro"/>
              <a:cs typeface="Adobe Caslon Pro"/>
            </a:endParaRPr>
          </a:p>
          <a:p>
            <a:r>
              <a:rPr lang="en-US" dirty="0" smtClean="0">
                <a:solidFill>
                  <a:srgbClr val="000000"/>
                </a:solidFill>
                <a:latin typeface="Century Gothic"/>
                <a:cs typeface="Century Gothic"/>
              </a:rPr>
              <a:t>During 2014 Heritage Protocol underwent significant changes through a variety of collection management and outreach projects to better define the program, collections, and increase access</a:t>
            </a:r>
          </a:p>
          <a:p>
            <a:endParaRPr lang="en-US" dirty="0" smtClean="0">
              <a:solidFill>
                <a:srgbClr val="000000"/>
              </a:solidFill>
              <a:latin typeface="Century Gothic"/>
              <a:cs typeface="Century Gothic"/>
            </a:endParaRPr>
          </a:p>
          <a:p>
            <a:pPr marL="285750" indent="-285750">
              <a:buFont typeface="Arial"/>
              <a:buChar char="•"/>
            </a:pPr>
            <a:endParaRPr lang="en-US" dirty="0">
              <a:solidFill>
                <a:srgbClr val="000000"/>
              </a:solidFill>
              <a:latin typeface="Century Gothic"/>
              <a:cs typeface="Century Gothic"/>
            </a:endParaRPr>
          </a:p>
          <a:p>
            <a:pPr marL="285750" indent="-285750">
              <a:buFont typeface="Arial"/>
              <a:buChar char="•"/>
            </a:pPr>
            <a:r>
              <a:rPr lang="en-US" dirty="0" smtClean="0">
                <a:solidFill>
                  <a:srgbClr val="000000"/>
                </a:solidFill>
                <a:latin typeface="Century Gothic"/>
                <a:cs typeface="Century Gothic"/>
              </a:rPr>
              <a:t>Comprehensive collection policy</a:t>
            </a:r>
          </a:p>
          <a:p>
            <a:pPr marL="285750" indent="-285750">
              <a:buFont typeface="Arial"/>
              <a:buChar char="•"/>
            </a:pPr>
            <a:r>
              <a:rPr lang="en-US" dirty="0" smtClean="0">
                <a:solidFill>
                  <a:srgbClr val="000000"/>
                </a:solidFill>
                <a:latin typeface="Century Gothic"/>
                <a:cs typeface="Century Gothic"/>
              </a:rPr>
              <a:t>Records Transfer</a:t>
            </a:r>
          </a:p>
          <a:p>
            <a:pPr marL="285750" indent="-285750">
              <a:buFont typeface="Arial"/>
              <a:buChar char="•"/>
            </a:pPr>
            <a:r>
              <a:rPr lang="en-US" dirty="0" smtClean="0">
                <a:solidFill>
                  <a:srgbClr val="000000"/>
                </a:solidFill>
                <a:latin typeface="Century Gothic"/>
                <a:cs typeface="Century Gothic"/>
              </a:rPr>
              <a:t>Revision of “Archival Materials Policy”</a:t>
            </a:r>
          </a:p>
          <a:p>
            <a:pPr marL="285750" indent="-285750">
              <a:buFont typeface="Arial"/>
              <a:buChar char="•"/>
            </a:pPr>
            <a:r>
              <a:rPr lang="en-US" dirty="0" smtClean="0">
                <a:solidFill>
                  <a:srgbClr val="000000"/>
                </a:solidFill>
                <a:latin typeface="Century Gothic"/>
                <a:cs typeface="Century Gothic"/>
              </a:rPr>
              <a:t>Comprehensive </a:t>
            </a:r>
            <a:r>
              <a:rPr lang="en-US" dirty="0">
                <a:solidFill>
                  <a:srgbClr val="000000"/>
                </a:solidFill>
                <a:latin typeface="Century Gothic"/>
                <a:cs typeface="Century Gothic"/>
              </a:rPr>
              <a:t>c</a:t>
            </a:r>
            <a:r>
              <a:rPr lang="en-US" dirty="0" smtClean="0">
                <a:solidFill>
                  <a:srgbClr val="000000"/>
                </a:solidFill>
                <a:latin typeface="Century Gothic"/>
                <a:cs typeface="Century Gothic"/>
              </a:rPr>
              <a:t>ollections review</a:t>
            </a:r>
          </a:p>
          <a:p>
            <a:pPr marL="285750" indent="-285750">
              <a:buFont typeface="Arial"/>
              <a:buChar char="•"/>
            </a:pPr>
            <a:r>
              <a:rPr lang="en-US" dirty="0" smtClean="0">
                <a:solidFill>
                  <a:srgbClr val="000000"/>
                </a:solidFill>
                <a:latin typeface="Century Gothic"/>
                <a:cs typeface="Century Gothic"/>
              </a:rPr>
              <a:t>Staffing</a:t>
            </a:r>
          </a:p>
          <a:p>
            <a:pPr marL="285750" indent="-285750">
              <a:buFont typeface="Arial"/>
              <a:buChar char="•"/>
            </a:pPr>
            <a:r>
              <a:rPr lang="en-US" dirty="0" smtClean="0">
                <a:solidFill>
                  <a:srgbClr val="000000"/>
                </a:solidFill>
                <a:latin typeface="Century Gothic"/>
                <a:cs typeface="Century Gothic"/>
              </a:rPr>
              <a:t>Administrative cleanup</a:t>
            </a:r>
          </a:p>
          <a:p>
            <a:pPr marL="285750" indent="-285750">
              <a:buFont typeface="Arial"/>
              <a:buChar char="•"/>
            </a:pPr>
            <a:r>
              <a:rPr lang="en-US" dirty="0" smtClean="0">
                <a:solidFill>
                  <a:srgbClr val="000000"/>
                </a:solidFill>
                <a:latin typeface="Century Gothic"/>
                <a:cs typeface="Century Gothic"/>
              </a:rPr>
              <a:t>Increased reference</a:t>
            </a:r>
          </a:p>
          <a:p>
            <a:pPr marL="285750" indent="-285750">
              <a:buFont typeface="Arial"/>
              <a:buChar char="•"/>
            </a:pPr>
            <a:r>
              <a:rPr lang="en-US" dirty="0" smtClean="0">
                <a:solidFill>
                  <a:srgbClr val="000000"/>
                </a:solidFill>
                <a:latin typeface="Century Gothic"/>
                <a:cs typeface="Century Gothic"/>
              </a:rPr>
              <a:t>Coordinated social media effort</a:t>
            </a:r>
          </a:p>
          <a:p>
            <a:pPr marL="285750" indent="-285750">
              <a:buFont typeface="Arial"/>
              <a:buChar char="•"/>
            </a:pPr>
            <a:r>
              <a:rPr lang="en-US" dirty="0" smtClean="0">
                <a:solidFill>
                  <a:srgbClr val="000000"/>
                </a:solidFill>
                <a:latin typeface="Century Gothic"/>
                <a:cs typeface="Century Gothic"/>
              </a:rPr>
              <a:t>Heritage Museum</a:t>
            </a:r>
          </a:p>
          <a:p>
            <a:pPr marL="285750" indent="-285750">
              <a:buFont typeface="Arial"/>
              <a:buChar char="•"/>
            </a:pPr>
            <a:r>
              <a:rPr lang="en-US" dirty="0">
                <a:solidFill>
                  <a:srgbClr val="000000"/>
                </a:solidFill>
                <a:latin typeface="Century Gothic"/>
                <a:cs typeface="Century Gothic"/>
              </a:rPr>
              <a:t>Tours, events, meetings with departments, donors</a:t>
            </a:r>
          </a:p>
          <a:p>
            <a:endParaRPr lang="en-US" dirty="0" smtClean="0">
              <a:solidFill>
                <a:schemeClr val="tx1">
                  <a:lumMod val="75000"/>
                  <a:lumOff val="25000"/>
                </a:schemeClr>
              </a:solidFill>
              <a:latin typeface="Century Gothic"/>
              <a:cs typeface="Century Gothic"/>
            </a:endParaRPr>
          </a:p>
          <a:p>
            <a:endParaRPr lang="en-US" dirty="0" smtClean="0">
              <a:latin typeface="Adobe Caslon Pro"/>
              <a:cs typeface="Adobe Caslon Pro"/>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096000" y="2639786"/>
            <a:ext cx="2653144" cy="2084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52402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12" name="TextBox 11"/>
          <p:cNvSpPr txBox="1"/>
          <p:nvPr/>
        </p:nvSpPr>
        <p:spPr>
          <a:xfrm>
            <a:off x="457200" y="414105"/>
            <a:ext cx="3609597" cy="677108"/>
          </a:xfrm>
          <a:prstGeom prst="rect">
            <a:avLst/>
          </a:prstGeom>
          <a:noFill/>
        </p:spPr>
        <p:txBody>
          <a:bodyPr wrap="none" rtlCol="0">
            <a:spAutoFit/>
          </a:bodyPr>
          <a:lstStyle/>
          <a:p>
            <a:r>
              <a:rPr lang="en-US" sz="2000" i="1" dirty="0" smtClean="0">
                <a:solidFill>
                  <a:srgbClr val="000000"/>
                </a:solidFill>
                <a:latin typeface="Century Gothic"/>
                <a:cs typeface="Century Gothic"/>
              </a:rPr>
              <a:t>Collections - Housekeeping</a:t>
            </a:r>
            <a:endParaRPr lang="en-US" sz="2000" i="1" dirty="0">
              <a:solidFill>
                <a:srgbClr val="000000"/>
              </a:solidFill>
              <a:latin typeface="Century Gothic"/>
              <a:cs typeface="Century Gothic"/>
            </a:endParaRPr>
          </a:p>
          <a:p>
            <a:endParaRPr lang="en-US" dirty="0"/>
          </a:p>
        </p:txBody>
      </p:sp>
      <p:pic>
        <p:nvPicPr>
          <p:cNvPr id="15" name="Picture 14" descr="IMG_2217.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5800" y="1219200"/>
            <a:ext cx="2133600" cy="1600200"/>
          </a:xfrm>
          <a:prstGeom prst="rect">
            <a:avLst/>
          </a:prstGeom>
          <a:ln>
            <a:noFill/>
          </a:ln>
          <a:effectLst>
            <a:outerShdw blurRad="292100" dist="139700" dir="2700000" algn="tl" rotWithShape="0">
              <a:srgbClr val="333333">
                <a:alpha val="65000"/>
              </a:srgbClr>
            </a:outerShdw>
          </a:effectLst>
        </p:spPr>
      </p:pic>
      <p:pic>
        <p:nvPicPr>
          <p:cNvPr id="18" name="Picture 17" descr="IMG_2213.JP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2000"/>
                    </a14:imgEffect>
                  </a14:imgLayer>
                </a14:imgProps>
              </a:ext>
              <a:ext uri="{28A0092B-C50C-407E-A947-70E740481C1C}">
                <a14:useLocalDpi xmlns:a14="http://schemas.microsoft.com/office/drawing/2010/main" val="0"/>
              </a:ext>
            </a:extLst>
          </a:blip>
          <a:stretch>
            <a:fillRect/>
          </a:stretch>
        </p:blipFill>
        <p:spPr>
          <a:xfrm>
            <a:off x="3632200" y="1219200"/>
            <a:ext cx="2235200" cy="1600200"/>
          </a:xfrm>
          <a:prstGeom prst="rect">
            <a:avLst/>
          </a:prstGeom>
          <a:ln>
            <a:noFill/>
          </a:ln>
          <a:effectLst>
            <a:outerShdw blurRad="292100" dist="139700" dir="2700000" algn="tl" rotWithShape="0">
              <a:srgbClr val="333333">
                <a:alpha val="65000"/>
              </a:srgbClr>
            </a:outerShdw>
          </a:effectLst>
        </p:spPr>
      </p:pic>
      <p:pic>
        <p:nvPicPr>
          <p:cNvPr id="19" name="Picture 18" descr="IMG_2214.JPG"/>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9000"/>
                    </a14:imgEffect>
                  </a14:imgLayer>
                </a14:imgProps>
              </a:ext>
              <a:ext uri="{28A0092B-C50C-407E-A947-70E740481C1C}">
                <a14:useLocalDpi xmlns:a14="http://schemas.microsoft.com/office/drawing/2010/main" val="0"/>
              </a:ext>
            </a:extLst>
          </a:blip>
          <a:stretch>
            <a:fillRect/>
          </a:stretch>
        </p:blipFill>
        <p:spPr>
          <a:xfrm>
            <a:off x="6477000" y="1219200"/>
            <a:ext cx="2209800" cy="1638300"/>
          </a:xfrm>
          <a:prstGeom prst="rect">
            <a:avLst/>
          </a:prstGeom>
          <a:ln>
            <a:noFill/>
          </a:ln>
          <a:effectLst>
            <a:outerShdw blurRad="292100" dist="139700" dir="2700000" algn="tl" rotWithShape="0">
              <a:srgbClr val="333333">
                <a:alpha val="65000"/>
              </a:srgbClr>
            </a:outerShdw>
          </a:effectLst>
        </p:spPr>
      </p:pic>
      <p:pic>
        <p:nvPicPr>
          <p:cNvPr id="20" name="Picture 19" descr="IMG_2333.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800" y="3124200"/>
            <a:ext cx="2133600" cy="1600200"/>
          </a:xfrm>
          <a:prstGeom prst="rect">
            <a:avLst/>
          </a:prstGeom>
          <a:ln>
            <a:noFill/>
          </a:ln>
          <a:effectLst>
            <a:outerShdw blurRad="292100" dist="139700" dir="2700000" algn="tl" rotWithShape="0">
              <a:srgbClr val="333333">
                <a:alpha val="65000"/>
              </a:srgbClr>
            </a:outerShdw>
          </a:effectLst>
        </p:spPr>
      </p:pic>
      <p:pic>
        <p:nvPicPr>
          <p:cNvPr id="21" name="Picture 20" descr="IMG_2334.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7600" y="3124200"/>
            <a:ext cx="2235200" cy="1676400"/>
          </a:xfrm>
          <a:prstGeom prst="rect">
            <a:avLst/>
          </a:prstGeom>
          <a:ln>
            <a:noFill/>
          </a:ln>
          <a:effectLst>
            <a:outerShdw blurRad="292100" dist="139700" dir="2700000" algn="tl" rotWithShape="0">
              <a:srgbClr val="333333">
                <a:alpha val="65000"/>
              </a:srgbClr>
            </a:outerShdw>
          </a:effectLst>
        </p:spPr>
      </p:pic>
      <p:pic>
        <p:nvPicPr>
          <p:cNvPr id="23" name="Picture 22" descr="IMG_2572.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77000" y="3124200"/>
            <a:ext cx="2209800" cy="1657350"/>
          </a:xfrm>
          <a:prstGeom prst="rect">
            <a:avLst/>
          </a:prstGeom>
          <a:ln>
            <a:noFill/>
          </a:ln>
          <a:effectLst>
            <a:outerShdw blurRad="292100" dist="139700" dir="2700000" algn="tl" rotWithShape="0">
              <a:srgbClr val="333333">
                <a:alpha val="65000"/>
              </a:srgbClr>
            </a:outerShdw>
          </a:effectLst>
        </p:spPr>
      </p:pic>
      <p:pic>
        <p:nvPicPr>
          <p:cNvPr id="24" name="Picture 23" descr="IMG_2567.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800" y="5029200"/>
            <a:ext cx="2133600" cy="1600200"/>
          </a:xfrm>
          <a:prstGeom prst="rect">
            <a:avLst/>
          </a:prstGeom>
          <a:ln>
            <a:noFill/>
          </a:ln>
          <a:effectLst>
            <a:outerShdw blurRad="292100" dist="139700" dir="2700000" algn="tl" rotWithShape="0">
              <a:srgbClr val="333333">
                <a:alpha val="65000"/>
              </a:srgbClr>
            </a:outerShdw>
          </a:effectLst>
        </p:spPr>
      </p:pic>
      <p:pic>
        <p:nvPicPr>
          <p:cNvPr id="25" name="Picture 24" descr="IMG_2568.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57600" y="5029200"/>
            <a:ext cx="2286000" cy="1543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70520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80px-FSU_Westcott.jpg"/>
          <p:cNvPicPr>
            <a:picLocks noChangeAspect="1"/>
          </p:cNvPicPr>
          <p:nvPr/>
        </p:nvPicPr>
        <p:blipFill rotWithShape="1">
          <a:blip r:embed="rId3">
            <a:extLst>
              <a:ext uri="{28A0092B-C50C-407E-A947-70E740481C1C}">
                <a14:useLocalDpi xmlns:a14="http://schemas.microsoft.com/office/drawing/2010/main" val="0"/>
              </a:ext>
            </a:extLst>
          </a:blip>
          <a:srcRect l="6206" r="10854"/>
          <a:stretch/>
        </p:blipFill>
        <p:spPr>
          <a:xfrm>
            <a:off x="2057400" y="5151120"/>
            <a:ext cx="5393118" cy="1402080"/>
          </a:xfrm>
          <a:prstGeom prst="rect">
            <a:avLst/>
          </a:prstGeom>
          <a:ln>
            <a:noFill/>
          </a:ln>
          <a:effectLst>
            <a:outerShdw blurRad="292100" dist="139700" dir="2700000" algn="tl" rotWithShape="0">
              <a:srgbClr val="333333">
                <a:alpha val="65000"/>
              </a:srgbClr>
            </a:outerShdw>
          </a:effectLst>
        </p:spPr>
      </p:pic>
      <p:pic>
        <p:nvPicPr>
          <p:cNvPr id="4" name="Picture 3" descr="fsu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8" name="TextBox 7"/>
          <p:cNvSpPr txBox="1"/>
          <p:nvPr/>
        </p:nvSpPr>
        <p:spPr>
          <a:xfrm>
            <a:off x="457200" y="457200"/>
            <a:ext cx="8212505" cy="4770537"/>
          </a:xfrm>
          <a:prstGeom prst="rect">
            <a:avLst/>
          </a:prstGeom>
          <a:noFill/>
        </p:spPr>
        <p:txBody>
          <a:bodyPr wrap="none" rtlCol="0">
            <a:spAutoFit/>
          </a:bodyPr>
          <a:lstStyle/>
          <a:p>
            <a:r>
              <a:rPr lang="en-US" sz="2000" i="1" dirty="0" smtClean="0">
                <a:solidFill>
                  <a:srgbClr val="000000"/>
                </a:solidFill>
                <a:latin typeface="Century Gothic"/>
                <a:cs typeface="Century Gothic"/>
              </a:rPr>
              <a:t>Collecting Policy</a:t>
            </a:r>
          </a:p>
          <a:p>
            <a:r>
              <a:rPr lang="en-US" sz="2000" i="1" dirty="0" smtClean="0">
                <a:solidFill>
                  <a:srgbClr val="000000"/>
                </a:solidFill>
                <a:latin typeface="Century Gothic"/>
                <a:cs typeface="Century Gothic"/>
              </a:rPr>
              <a:t>University Records Policy</a:t>
            </a:r>
          </a:p>
          <a:p>
            <a:endParaRPr lang="en-US" sz="2400" i="1" dirty="0" smtClean="0">
              <a:solidFill>
                <a:srgbClr val="000000"/>
              </a:solidFill>
              <a:latin typeface="Century Gothic"/>
              <a:cs typeface="Century Gothic"/>
            </a:endParaRPr>
          </a:p>
          <a:p>
            <a:pPr marL="342900" indent="-342900">
              <a:buFont typeface="Arial"/>
              <a:buChar char="•"/>
            </a:pPr>
            <a:r>
              <a:rPr lang="en-US" dirty="0" smtClean="0">
                <a:solidFill>
                  <a:srgbClr val="000000"/>
                </a:solidFill>
                <a:latin typeface="Century Gothic"/>
                <a:cs typeface="Century Gothic"/>
              </a:rPr>
              <a:t>Maintains the original character of Heritage Protocol</a:t>
            </a:r>
          </a:p>
          <a:p>
            <a:r>
              <a:rPr lang="en-US" dirty="0" smtClean="0">
                <a:solidFill>
                  <a:srgbClr val="000000"/>
                </a:solidFill>
                <a:latin typeface="Century Gothic"/>
                <a:cs typeface="Century Gothic"/>
              </a:rPr>
              <a:t>     while coordinating with institutional records management</a:t>
            </a:r>
          </a:p>
          <a:p>
            <a:endParaRPr lang="en-US" dirty="0" smtClean="0">
              <a:solidFill>
                <a:srgbClr val="000000"/>
              </a:solidFill>
              <a:latin typeface="Century Gothic"/>
              <a:cs typeface="Century Gothic"/>
            </a:endParaRPr>
          </a:p>
          <a:p>
            <a:pPr marL="285750" indent="-285750">
              <a:buFont typeface="Arial"/>
              <a:buChar char="•"/>
            </a:pPr>
            <a:r>
              <a:rPr lang="en-US" dirty="0" smtClean="0">
                <a:solidFill>
                  <a:srgbClr val="000000"/>
                </a:solidFill>
                <a:latin typeface="Century Gothic"/>
                <a:cs typeface="Century Gothic"/>
              </a:rPr>
              <a:t>Better defines university records and distinguishes them</a:t>
            </a:r>
          </a:p>
          <a:p>
            <a:r>
              <a:rPr lang="en-US" dirty="0">
                <a:solidFill>
                  <a:srgbClr val="000000"/>
                </a:solidFill>
                <a:latin typeface="Century Gothic"/>
                <a:cs typeface="Century Gothic"/>
              </a:rPr>
              <a:t> </a:t>
            </a:r>
            <a:r>
              <a:rPr lang="en-US" dirty="0" smtClean="0">
                <a:solidFill>
                  <a:srgbClr val="000000"/>
                </a:solidFill>
                <a:latin typeface="Century Gothic"/>
                <a:cs typeface="Century Gothic"/>
              </a:rPr>
              <a:t>    from other manuscripts and faculty papers</a:t>
            </a:r>
          </a:p>
          <a:p>
            <a:endParaRPr lang="en-US" dirty="0" smtClean="0">
              <a:solidFill>
                <a:srgbClr val="000000"/>
              </a:solidFill>
              <a:latin typeface="Century Gothic"/>
              <a:cs typeface="Century Gothic"/>
            </a:endParaRPr>
          </a:p>
          <a:p>
            <a:pPr marL="285750" indent="-285750">
              <a:buFont typeface="Arial"/>
              <a:buChar char="•"/>
            </a:pPr>
            <a:r>
              <a:rPr lang="en-US" dirty="0" smtClean="0">
                <a:solidFill>
                  <a:srgbClr val="000000"/>
                </a:solidFill>
                <a:latin typeface="Century Gothic"/>
                <a:cs typeface="Century Gothic"/>
              </a:rPr>
              <a:t>Updating FSU’s official policy to more clearly articulate what historical </a:t>
            </a:r>
          </a:p>
          <a:p>
            <a:r>
              <a:rPr lang="en-US" dirty="0" smtClean="0">
                <a:solidFill>
                  <a:srgbClr val="000000"/>
                </a:solidFill>
                <a:latin typeface="Century Gothic"/>
                <a:cs typeface="Century Gothic"/>
              </a:rPr>
              <a:t>     records are and what each department’s responsibility is</a:t>
            </a:r>
          </a:p>
          <a:p>
            <a:endParaRPr lang="en-US" dirty="0" smtClean="0">
              <a:solidFill>
                <a:srgbClr val="000000"/>
              </a:solidFill>
              <a:latin typeface="Century Gothic"/>
              <a:cs typeface="Century Gothic"/>
            </a:endParaRPr>
          </a:p>
          <a:p>
            <a:pPr marL="285750" indent="-285750">
              <a:buFont typeface="Arial"/>
              <a:buChar char="•"/>
            </a:pPr>
            <a:r>
              <a:rPr lang="en-US" dirty="0" smtClean="0">
                <a:solidFill>
                  <a:srgbClr val="000000"/>
                </a:solidFill>
                <a:latin typeface="Century Gothic"/>
                <a:cs typeface="Century Gothic"/>
              </a:rPr>
              <a:t>Records Transfer is a tool to document collections</a:t>
            </a:r>
          </a:p>
          <a:p>
            <a:pPr marL="285750" indent="-285750">
              <a:buFont typeface="Arial"/>
              <a:buChar char="•"/>
            </a:pPr>
            <a:endParaRPr lang="en-US" dirty="0" smtClean="0">
              <a:latin typeface="Century Gothic"/>
              <a:cs typeface="Century Gothic"/>
            </a:endParaRPr>
          </a:p>
          <a:p>
            <a:endParaRPr lang="en-US" dirty="0" smtClean="0">
              <a:latin typeface="Century Gothic"/>
              <a:cs typeface="Century Gothic"/>
            </a:endParaRPr>
          </a:p>
          <a:p>
            <a:r>
              <a:rPr lang="en-US" sz="2400" i="1" dirty="0" smtClean="0">
                <a:latin typeface="Century Gothic"/>
                <a:cs typeface="Century Gothic"/>
              </a:rPr>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1" y="4648200"/>
            <a:ext cx="2743199" cy="1639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70484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2735"/>
            <a:ext cx="7924800" cy="461665"/>
          </a:xfrm>
          <a:prstGeom prst="rect">
            <a:avLst/>
          </a:prstGeom>
          <a:noFill/>
        </p:spPr>
        <p:txBody>
          <a:bodyPr wrap="square" rtlCol="0">
            <a:spAutoFit/>
          </a:bodyPr>
          <a:lstStyle/>
          <a:p>
            <a:r>
              <a:rPr lang="en-US" sz="2400" i="1" dirty="0" smtClean="0">
                <a:solidFill>
                  <a:srgbClr val="000000"/>
                </a:solidFill>
                <a:latin typeface="Century Gothic"/>
                <a:cs typeface="Century Gothic"/>
              </a:rPr>
              <a:t>Collections</a:t>
            </a:r>
            <a:endParaRPr lang="en-US" sz="2400" i="1" dirty="0">
              <a:solidFill>
                <a:srgbClr val="000000"/>
              </a:solidFill>
              <a:latin typeface="Century Gothic"/>
              <a:cs typeface="Century Gothic"/>
            </a:endParaRPr>
          </a:p>
        </p:txBody>
      </p:sp>
      <p:pic>
        <p:nvPicPr>
          <p:cNvPr id="3" name="Picture 2" descr="fsu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410200"/>
            <a:ext cx="1143000" cy="1143000"/>
          </a:xfrm>
          <a:prstGeom prst="rect">
            <a:avLst/>
          </a:prstGeom>
        </p:spPr>
      </p:pic>
      <p:sp>
        <p:nvSpPr>
          <p:cNvPr id="4" name="TextBox 3"/>
          <p:cNvSpPr txBox="1"/>
          <p:nvPr/>
        </p:nvSpPr>
        <p:spPr>
          <a:xfrm>
            <a:off x="457200" y="1115342"/>
            <a:ext cx="6112571" cy="3416320"/>
          </a:xfrm>
          <a:prstGeom prst="rect">
            <a:avLst/>
          </a:prstGeom>
          <a:noFill/>
        </p:spPr>
        <p:txBody>
          <a:bodyPr wrap="none" rtlCol="0">
            <a:spAutoFit/>
          </a:bodyPr>
          <a:lstStyle/>
          <a:p>
            <a:pPr marL="285750" lvl="0" indent="-285750">
              <a:buFont typeface="Arial" panose="020B0604020202020204" pitchFamily="34" charset="0"/>
              <a:buChar char="•"/>
            </a:pPr>
            <a:r>
              <a:rPr lang="en-US" dirty="0">
                <a:latin typeface="Century Gothic" panose="020B0502020202020204" pitchFamily="34" charset="0"/>
              </a:rPr>
              <a:t>Comprehensive collection review to locate and </a:t>
            </a:r>
            <a:endParaRPr lang="en-US" dirty="0" smtClean="0">
              <a:latin typeface="Century Gothic" panose="020B0502020202020204" pitchFamily="34" charset="0"/>
            </a:endParaRPr>
          </a:p>
          <a:p>
            <a:pPr lvl="0"/>
            <a:r>
              <a:rPr lang="en-US" dirty="0">
                <a:latin typeface="Century Gothic" panose="020B0502020202020204" pitchFamily="34" charset="0"/>
              </a:rPr>
              <a:t> </a:t>
            </a:r>
            <a:r>
              <a:rPr lang="en-US" dirty="0" smtClean="0">
                <a:latin typeface="Century Gothic" panose="020B0502020202020204" pitchFamily="34" charset="0"/>
              </a:rPr>
              <a:t>   document </a:t>
            </a:r>
            <a:r>
              <a:rPr lang="en-US" dirty="0">
                <a:latin typeface="Century Gothic" panose="020B0502020202020204" pitchFamily="34" charset="0"/>
              </a:rPr>
              <a:t>all </a:t>
            </a:r>
            <a:r>
              <a:rPr lang="en-US" dirty="0" smtClean="0">
                <a:latin typeface="Century Gothic" panose="020B0502020202020204" pitchFamily="34" charset="0"/>
              </a:rPr>
              <a:t>HPUA </a:t>
            </a:r>
            <a:r>
              <a:rPr lang="en-US" dirty="0">
                <a:latin typeface="Century Gothic" panose="020B0502020202020204" pitchFamily="34" charset="0"/>
              </a:rPr>
              <a:t>collections </a:t>
            </a:r>
            <a:r>
              <a:rPr lang="en-US" dirty="0" smtClean="0">
                <a:latin typeface="Century Gothic" panose="020B0502020202020204" pitchFamily="34" charset="0"/>
              </a:rPr>
              <a:t>resulting </a:t>
            </a:r>
            <a:r>
              <a:rPr lang="en-US" dirty="0">
                <a:latin typeface="Century Gothic" panose="020B0502020202020204" pitchFamily="34" charset="0"/>
              </a:rPr>
              <a:t>in the </a:t>
            </a:r>
            <a:r>
              <a:rPr lang="en-US" dirty="0" smtClean="0">
                <a:latin typeface="Century Gothic" panose="020B0502020202020204" pitchFamily="34" charset="0"/>
              </a:rPr>
              <a:t>first</a:t>
            </a:r>
          </a:p>
          <a:p>
            <a:pPr lvl="0"/>
            <a:r>
              <a:rPr lang="en-US" dirty="0">
                <a:latin typeface="Century Gothic" panose="020B0502020202020204" pitchFamily="34" charset="0"/>
              </a:rPr>
              <a:t> </a:t>
            </a:r>
            <a:r>
              <a:rPr lang="en-US" dirty="0" smtClean="0">
                <a:latin typeface="Century Gothic" panose="020B0502020202020204" pitchFamily="34" charset="0"/>
              </a:rPr>
              <a:t>   </a:t>
            </a:r>
            <a:r>
              <a:rPr lang="en-US" dirty="0">
                <a:latin typeface="Century Gothic" panose="020B0502020202020204" pitchFamily="34" charset="0"/>
              </a:rPr>
              <a:t>extent </a:t>
            </a:r>
            <a:r>
              <a:rPr lang="en-US" dirty="0" smtClean="0">
                <a:latin typeface="Century Gothic" panose="020B0502020202020204" pitchFamily="34" charset="0"/>
              </a:rPr>
              <a:t>value</a:t>
            </a:r>
          </a:p>
          <a:p>
            <a:pPr lvl="0"/>
            <a:endParaRPr lang="en-US" dirty="0" smtClean="0">
              <a:latin typeface="Century Gothic" panose="020B0502020202020204" pitchFamily="34" charset="0"/>
            </a:endParaRPr>
          </a:p>
          <a:p>
            <a:pPr marL="285750" lvl="0" indent="-285750">
              <a:buFont typeface="Arial" panose="020B0604020202020204" pitchFamily="34" charset="0"/>
              <a:buChar char="•"/>
            </a:pPr>
            <a:r>
              <a:rPr lang="en-US" dirty="0" smtClean="0">
                <a:latin typeface="Century Gothic" panose="020B0502020202020204" pitchFamily="34" charset="0"/>
              </a:rPr>
              <a:t>Review </a:t>
            </a:r>
            <a:r>
              <a:rPr lang="en-US" dirty="0">
                <a:latin typeface="Century Gothic" panose="020B0502020202020204" pitchFamily="34" charset="0"/>
              </a:rPr>
              <a:t>of </a:t>
            </a:r>
            <a:r>
              <a:rPr lang="en-US" dirty="0" smtClean="0">
                <a:latin typeface="Century Gothic" panose="020B0502020202020204" pitchFamily="34" charset="0"/>
              </a:rPr>
              <a:t>1100+ linear </a:t>
            </a:r>
            <a:r>
              <a:rPr lang="en-US" dirty="0">
                <a:latin typeface="Century Gothic" panose="020B0502020202020204" pitchFamily="34" charset="0"/>
              </a:rPr>
              <a:t>feet of existing manuscript </a:t>
            </a:r>
            <a:endParaRPr lang="en-US" dirty="0" smtClean="0">
              <a:latin typeface="Century Gothic" panose="020B0502020202020204" pitchFamily="34" charset="0"/>
            </a:endParaRPr>
          </a:p>
          <a:p>
            <a:pPr lvl="0"/>
            <a:r>
              <a:rPr lang="en-US" dirty="0">
                <a:latin typeface="Century Gothic" panose="020B0502020202020204" pitchFamily="34" charset="0"/>
              </a:rPr>
              <a:t> </a:t>
            </a:r>
            <a:r>
              <a:rPr lang="en-US" dirty="0" smtClean="0">
                <a:latin typeface="Century Gothic" panose="020B0502020202020204" pitchFamily="34" charset="0"/>
              </a:rPr>
              <a:t>   collections </a:t>
            </a:r>
            <a:r>
              <a:rPr lang="en-US" dirty="0">
                <a:latin typeface="Century Gothic" panose="020B0502020202020204" pitchFamily="34" charset="0"/>
              </a:rPr>
              <a:t>to </a:t>
            </a:r>
            <a:r>
              <a:rPr lang="en-US" dirty="0" smtClean="0">
                <a:latin typeface="Century Gothic" panose="020B0502020202020204" pitchFamily="34" charset="0"/>
              </a:rPr>
              <a:t>determine </a:t>
            </a:r>
            <a:r>
              <a:rPr lang="en-US" dirty="0">
                <a:latin typeface="Century Gothic" panose="020B0502020202020204" pitchFamily="34" charset="0"/>
              </a:rPr>
              <a:t>their potential inclusion in </a:t>
            </a:r>
            <a:endParaRPr lang="en-US" dirty="0" smtClean="0">
              <a:latin typeface="Century Gothic" panose="020B0502020202020204" pitchFamily="34" charset="0"/>
            </a:endParaRPr>
          </a:p>
          <a:p>
            <a:pPr lvl="0"/>
            <a:r>
              <a:rPr lang="en-US" dirty="0">
                <a:latin typeface="Century Gothic" panose="020B0502020202020204" pitchFamily="34" charset="0"/>
              </a:rPr>
              <a:t> </a:t>
            </a:r>
            <a:r>
              <a:rPr lang="en-US" dirty="0" smtClean="0">
                <a:latin typeface="Century Gothic" panose="020B0502020202020204" pitchFamily="34" charset="0"/>
              </a:rPr>
              <a:t>   HPUA </a:t>
            </a:r>
            <a:r>
              <a:rPr lang="en-US" dirty="0">
                <a:latin typeface="Century Gothic" panose="020B0502020202020204" pitchFamily="34" charset="0"/>
              </a:rPr>
              <a:t>as well as to identify </a:t>
            </a:r>
            <a:r>
              <a:rPr lang="en-US" dirty="0" smtClean="0">
                <a:latin typeface="Century Gothic" panose="020B0502020202020204" pitchFamily="34" charset="0"/>
              </a:rPr>
              <a:t>preservation issues</a:t>
            </a:r>
          </a:p>
          <a:p>
            <a:pPr lvl="0"/>
            <a:endParaRPr lang="en-US" dirty="0" smtClean="0">
              <a:latin typeface="Century Gothic" panose="020B0502020202020204" pitchFamily="34" charset="0"/>
            </a:endParaRPr>
          </a:p>
          <a:p>
            <a:pPr marL="285750" lvl="0" indent="-285750">
              <a:buFont typeface="Arial" panose="020B0604020202020204" pitchFamily="34" charset="0"/>
              <a:buChar char="•"/>
            </a:pPr>
            <a:r>
              <a:rPr lang="en-US" dirty="0" smtClean="0">
                <a:latin typeface="Century Gothic" panose="020B0502020202020204" pitchFamily="34" charset="0"/>
              </a:rPr>
              <a:t>Maintenance </a:t>
            </a:r>
            <a:r>
              <a:rPr lang="en-US" dirty="0">
                <a:latin typeface="Century Gothic" panose="020B0502020202020204" pitchFamily="34" charset="0"/>
              </a:rPr>
              <a:t>&amp; retroactive cleanup of </a:t>
            </a:r>
            <a:endParaRPr lang="en-US" dirty="0" smtClean="0">
              <a:latin typeface="Century Gothic" panose="020B0502020202020204" pitchFamily="34" charset="0"/>
            </a:endParaRPr>
          </a:p>
          <a:p>
            <a:pPr lvl="0"/>
            <a:r>
              <a:rPr lang="en-US" dirty="0" smtClean="0">
                <a:latin typeface="Century Gothic" panose="020B0502020202020204" pitchFamily="34" charset="0"/>
              </a:rPr>
              <a:t>    accession </a:t>
            </a:r>
            <a:r>
              <a:rPr lang="en-US" dirty="0">
                <a:latin typeface="Century Gothic" panose="020B0502020202020204" pitchFamily="34" charset="0"/>
              </a:rPr>
              <a:t>log for </a:t>
            </a:r>
            <a:r>
              <a:rPr lang="en-US" dirty="0" smtClean="0">
                <a:latin typeface="Century Gothic" panose="020B0502020202020204" pitchFamily="34" charset="0"/>
              </a:rPr>
              <a:t>years 2008-2014</a:t>
            </a:r>
            <a:r>
              <a:rPr lang="en-US" dirty="0">
                <a:latin typeface="Century Gothic" panose="020B0502020202020204" pitchFamily="34" charset="0"/>
              </a:rPr>
              <a:t>. </a:t>
            </a:r>
            <a:endParaRPr lang="en-US" dirty="0" smtClean="0">
              <a:latin typeface="Century Gothic" panose="020B0502020202020204" pitchFamily="34" charset="0"/>
            </a:endParaRPr>
          </a:p>
          <a:p>
            <a:pPr lvl="0"/>
            <a:r>
              <a:rPr lang="en-US" dirty="0">
                <a:latin typeface="Century Gothic" panose="020B0502020202020204" pitchFamily="34" charset="0"/>
              </a:rPr>
              <a:t> </a:t>
            </a:r>
            <a:r>
              <a:rPr lang="en-US" dirty="0" smtClean="0">
                <a:latin typeface="Century Gothic" panose="020B0502020202020204" pitchFamily="34" charset="0"/>
              </a:rPr>
              <a:t>   2007 </a:t>
            </a:r>
            <a:r>
              <a:rPr lang="en-US" dirty="0">
                <a:latin typeface="Century Gothic" panose="020B0502020202020204" pitchFamily="34" charset="0"/>
              </a:rPr>
              <a:t>and previous is ongoing.</a:t>
            </a:r>
          </a:p>
          <a:p>
            <a:endParaRPr lang="en-US"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879" t="3693" r="2879" b="2001"/>
          <a:stretch/>
        </p:blipFill>
        <p:spPr>
          <a:xfrm>
            <a:off x="6934200" y="1688217"/>
            <a:ext cx="1614536" cy="295998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5675" y="3958787"/>
            <a:ext cx="2089525" cy="2590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4837484"/>
            <a:ext cx="3124200" cy="1712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25094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8443</TotalTime>
  <Words>813</Words>
  <Application>Microsoft Macintosh PowerPoint</Application>
  <PresentationFormat>On-screen Show (4:3)</PresentationFormat>
  <Paragraphs>213</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UCF Libraries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Varry</dc:creator>
  <cp:lastModifiedBy>University Libraries User</cp:lastModifiedBy>
  <cp:revision>260</cp:revision>
  <cp:lastPrinted>2013-09-21T00:43:36Z</cp:lastPrinted>
  <dcterms:created xsi:type="dcterms:W3CDTF">2013-09-11T18:54:27Z</dcterms:created>
  <dcterms:modified xsi:type="dcterms:W3CDTF">2015-05-15T12:23:49Z</dcterms:modified>
</cp:coreProperties>
</file>